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16"/>
  </p:notesMasterIdLst>
  <p:sldIdLst>
    <p:sldId id="256" r:id="rId2"/>
    <p:sldId id="257" r:id="rId3"/>
    <p:sldId id="294" r:id="rId4"/>
    <p:sldId id="302" r:id="rId5"/>
    <p:sldId id="295" r:id="rId6"/>
    <p:sldId id="297" r:id="rId7"/>
    <p:sldId id="298" r:id="rId8"/>
    <p:sldId id="303" r:id="rId9"/>
    <p:sldId id="286" r:id="rId10"/>
    <p:sldId id="270" r:id="rId11"/>
    <p:sldId id="299" r:id="rId12"/>
    <p:sldId id="304" r:id="rId13"/>
    <p:sldId id="305" r:id="rId14"/>
    <p:sldId id="301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32"/>
    <p:restoredTop sz="94662"/>
  </p:normalViewPr>
  <p:slideViewPr>
    <p:cSldViewPr snapToGrid="0" snapToObjects="1">
      <p:cViewPr varScale="1">
        <p:scale>
          <a:sx n="153" d="100"/>
          <a:sy n="153" d="100"/>
        </p:scale>
        <p:origin x="928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image" Target="../media/image7.jp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image" Target="../media/image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112A28-2FBC-214B-B4AB-8FA73B4ADF5F}" type="doc">
      <dgm:prSet loTypeId="urn:microsoft.com/office/officeart/2005/8/layout/hChevron3" loCatId="" qsTypeId="urn:microsoft.com/office/officeart/2005/8/quickstyle/simple1" qsCatId="simple" csTypeId="urn:microsoft.com/office/officeart/2005/8/colors/accent1_2" csCatId="accent1" phldr="1"/>
      <dgm:spPr/>
    </dgm:pt>
    <dgm:pt modelId="{254D561D-43AF-5145-8EE4-C6DEA9A1AAE5}">
      <dgm:prSet phldrT="[Texto]" custT="1"/>
      <dgm:spPr/>
      <dgm:t>
        <a:bodyPr/>
        <a:lstStyle/>
        <a:p>
          <a:r>
            <a:rPr lang="es-ES" sz="2800" dirty="0"/>
            <a:t>Sociedad de clases</a:t>
          </a:r>
        </a:p>
      </dgm:t>
    </dgm:pt>
    <dgm:pt modelId="{BA8ACFB2-61DC-A24F-907F-2DFF07AD8A73}" type="parTrans" cxnId="{8EE86528-CF6A-A54A-A44B-6856379C3B4B}">
      <dgm:prSet/>
      <dgm:spPr/>
      <dgm:t>
        <a:bodyPr/>
        <a:lstStyle/>
        <a:p>
          <a:endParaRPr lang="es-ES"/>
        </a:p>
      </dgm:t>
    </dgm:pt>
    <dgm:pt modelId="{96206200-B4C6-8747-A274-09CDDBF33172}" type="sibTrans" cxnId="{8EE86528-CF6A-A54A-A44B-6856379C3B4B}">
      <dgm:prSet/>
      <dgm:spPr/>
      <dgm:t>
        <a:bodyPr/>
        <a:lstStyle/>
        <a:p>
          <a:endParaRPr lang="es-ES"/>
        </a:p>
      </dgm:t>
    </dgm:pt>
    <dgm:pt modelId="{577AD4B2-E27E-7D47-A8C1-5B39D609CA86}">
      <dgm:prSet phldrT="[Texto]" custT="1"/>
      <dgm:spPr/>
      <dgm:t>
        <a:bodyPr/>
        <a:lstStyle/>
        <a:p>
          <a:r>
            <a:rPr lang="es-ES" sz="2800" dirty="0"/>
            <a:t>Educación</a:t>
          </a:r>
        </a:p>
      </dgm:t>
    </dgm:pt>
    <dgm:pt modelId="{046A5788-D6E2-0D44-8F34-F6CB13B186EC}" type="parTrans" cxnId="{141CB33C-4E80-AF46-BB11-E1377AA4161F}">
      <dgm:prSet/>
      <dgm:spPr/>
      <dgm:t>
        <a:bodyPr/>
        <a:lstStyle/>
        <a:p>
          <a:endParaRPr lang="es-ES"/>
        </a:p>
      </dgm:t>
    </dgm:pt>
    <dgm:pt modelId="{260680A3-1075-324C-A398-D2C414B89158}" type="sibTrans" cxnId="{141CB33C-4E80-AF46-BB11-E1377AA4161F}">
      <dgm:prSet/>
      <dgm:spPr/>
      <dgm:t>
        <a:bodyPr/>
        <a:lstStyle/>
        <a:p>
          <a:endParaRPr lang="es-ES"/>
        </a:p>
      </dgm:t>
    </dgm:pt>
    <dgm:pt modelId="{BA3DFEF4-55E6-2640-83D6-A0691EA4B274}">
      <dgm:prSet phldrT="[Texto]" custT="1"/>
      <dgm:spPr/>
      <dgm:t>
        <a:bodyPr/>
        <a:lstStyle/>
        <a:p>
          <a:r>
            <a:rPr lang="es-ES" sz="2800" dirty="0"/>
            <a:t>Empleo</a:t>
          </a:r>
        </a:p>
      </dgm:t>
    </dgm:pt>
    <dgm:pt modelId="{A825E38E-75F2-C14A-B4BA-F15ED8221978}" type="parTrans" cxnId="{AB1136FA-109A-0541-B658-671BF8F3E8F7}">
      <dgm:prSet/>
      <dgm:spPr/>
      <dgm:t>
        <a:bodyPr/>
        <a:lstStyle/>
        <a:p>
          <a:endParaRPr lang="es-ES"/>
        </a:p>
      </dgm:t>
    </dgm:pt>
    <dgm:pt modelId="{FB41D57A-074A-614F-BF0B-49A700EA4060}" type="sibTrans" cxnId="{AB1136FA-109A-0541-B658-671BF8F3E8F7}">
      <dgm:prSet/>
      <dgm:spPr/>
      <dgm:t>
        <a:bodyPr/>
        <a:lstStyle/>
        <a:p>
          <a:endParaRPr lang="es-ES"/>
        </a:p>
      </dgm:t>
    </dgm:pt>
    <dgm:pt modelId="{B012C8F6-82A1-1E4B-8603-D36FE96168DB}" type="pres">
      <dgm:prSet presAssocID="{3C112A28-2FBC-214B-B4AB-8FA73B4ADF5F}" presName="Name0" presStyleCnt="0">
        <dgm:presLayoutVars>
          <dgm:dir/>
          <dgm:resizeHandles val="exact"/>
        </dgm:presLayoutVars>
      </dgm:prSet>
      <dgm:spPr/>
    </dgm:pt>
    <dgm:pt modelId="{A950CE8C-488A-6445-988A-84D74CFC7250}" type="pres">
      <dgm:prSet presAssocID="{254D561D-43AF-5145-8EE4-C6DEA9A1AAE5}" presName="parTxOnly" presStyleLbl="node1" presStyleIdx="0" presStyleCnt="3">
        <dgm:presLayoutVars>
          <dgm:bulletEnabled val="1"/>
        </dgm:presLayoutVars>
      </dgm:prSet>
      <dgm:spPr/>
    </dgm:pt>
    <dgm:pt modelId="{1C8E7D88-F57D-EB45-A18E-0C7170139247}" type="pres">
      <dgm:prSet presAssocID="{96206200-B4C6-8747-A274-09CDDBF33172}" presName="parSpace" presStyleCnt="0"/>
      <dgm:spPr/>
    </dgm:pt>
    <dgm:pt modelId="{826F9C24-CE53-0741-92B9-D0BD118AFA24}" type="pres">
      <dgm:prSet presAssocID="{577AD4B2-E27E-7D47-A8C1-5B39D609CA86}" presName="parTxOnly" presStyleLbl="node1" presStyleIdx="1" presStyleCnt="3">
        <dgm:presLayoutVars>
          <dgm:bulletEnabled val="1"/>
        </dgm:presLayoutVars>
      </dgm:prSet>
      <dgm:spPr/>
    </dgm:pt>
    <dgm:pt modelId="{2184A367-94B0-FC48-9F7A-51F7D163A434}" type="pres">
      <dgm:prSet presAssocID="{260680A3-1075-324C-A398-D2C414B89158}" presName="parSpace" presStyleCnt="0"/>
      <dgm:spPr/>
    </dgm:pt>
    <dgm:pt modelId="{52587D7D-321D-844C-B9CD-2DF08F45EEAA}" type="pres">
      <dgm:prSet presAssocID="{BA3DFEF4-55E6-2640-83D6-A0691EA4B274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21AE2D14-C5E5-6746-B1B9-CB3036BC3009}" type="presOf" srcId="{254D561D-43AF-5145-8EE4-C6DEA9A1AAE5}" destId="{A950CE8C-488A-6445-988A-84D74CFC7250}" srcOrd="0" destOrd="0" presId="urn:microsoft.com/office/officeart/2005/8/layout/hChevron3"/>
    <dgm:cxn modelId="{8EE86528-CF6A-A54A-A44B-6856379C3B4B}" srcId="{3C112A28-2FBC-214B-B4AB-8FA73B4ADF5F}" destId="{254D561D-43AF-5145-8EE4-C6DEA9A1AAE5}" srcOrd="0" destOrd="0" parTransId="{BA8ACFB2-61DC-A24F-907F-2DFF07AD8A73}" sibTransId="{96206200-B4C6-8747-A274-09CDDBF33172}"/>
    <dgm:cxn modelId="{88F0E530-6D79-414C-99FE-B2E7EBFEB550}" type="presOf" srcId="{577AD4B2-E27E-7D47-A8C1-5B39D609CA86}" destId="{826F9C24-CE53-0741-92B9-D0BD118AFA24}" srcOrd="0" destOrd="0" presId="urn:microsoft.com/office/officeart/2005/8/layout/hChevron3"/>
    <dgm:cxn modelId="{141CB33C-4E80-AF46-BB11-E1377AA4161F}" srcId="{3C112A28-2FBC-214B-B4AB-8FA73B4ADF5F}" destId="{577AD4B2-E27E-7D47-A8C1-5B39D609CA86}" srcOrd="1" destOrd="0" parTransId="{046A5788-D6E2-0D44-8F34-F6CB13B186EC}" sibTransId="{260680A3-1075-324C-A398-D2C414B89158}"/>
    <dgm:cxn modelId="{E7686A49-172C-F444-B8EF-A68C5D5C5DA1}" type="presOf" srcId="{3C112A28-2FBC-214B-B4AB-8FA73B4ADF5F}" destId="{B012C8F6-82A1-1E4B-8603-D36FE96168DB}" srcOrd="0" destOrd="0" presId="urn:microsoft.com/office/officeart/2005/8/layout/hChevron3"/>
    <dgm:cxn modelId="{18110355-E4D5-DB45-AFD6-BAEC00A180FC}" type="presOf" srcId="{BA3DFEF4-55E6-2640-83D6-A0691EA4B274}" destId="{52587D7D-321D-844C-B9CD-2DF08F45EEAA}" srcOrd="0" destOrd="0" presId="urn:microsoft.com/office/officeart/2005/8/layout/hChevron3"/>
    <dgm:cxn modelId="{AB1136FA-109A-0541-B658-671BF8F3E8F7}" srcId="{3C112A28-2FBC-214B-B4AB-8FA73B4ADF5F}" destId="{BA3DFEF4-55E6-2640-83D6-A0691EA4B274}" srcOrd="2" destOrd="0" parTransId="{A825E38E-75F2-C14A-B4BA-F15ED8221978}" sibTransId="{FB41D57A-074A-614F-BF0B-49A700EA4060}"/>
    <dgm:cxn modelId="{E1C71617-06A4-BC4E-B449-B59A558E05C1}" type="presParOf" srcId="{B012C8F6-82A1-1E4B-8603-D36FE96168DB}" destId="{A950CE8C-488A-6445-988A-84D74CFC7250}" srcOrd="0" destOrd="0" presId="urn:microsoft.com/office/officeart/2005/8/layout/hChevron3"/>
    <dgm:cxn modelId="{67169DB9-94BC-E049-82F5-86F60CB233FE}" type="presParOf" srcId="{B012C8F6-82A1-1E4B-8603-D36FE96168DB}" destId="{1C8E7D88-F57D-EB45-A18E-0C7170139247}" srcOrd="1" destOrd="0" presId="urn:microsoft.com/office/officeart/2005/8/layout/hChevron3"/>
    <dgm:cxn modelId="{E3DFC8EB-3271-7C41-84F5-BCD9AE7D12DB}" type="presParOf" srcId="{B012C8F6-82A1-1E4B-8603-D36FE96168DB}" destId="{826F9C24-CE53-0741-92B9-D0BD118AFA24}" srcOrd="2" destOrd="0" presId="urn:microsoft.com/office/officeart/2005/8/layout/hChevron3"/>
    <dgm:cxn modelId="{9BA07FCB-C063-6943-A3B4-A8CC60D29E67}" type="presParOf" srcId="{B012C8F6-82A1-1E4B-8603-D36FE96168DB}" destId="{2184A367-94B0-FC48-9F7A-51F7D163A434}" srcOrd="3" destOrd="0" presId="urn:microsoft.com/office/officeart/2005/8/layout/hChevron3"/>
    <dgm:cxn modelId="{88F9F0DA-9B09-6044-AD61-14836D848765}" type="presParOf" srcId="{B012C8F6-82A1-1E4B-8603-D36FE96168DB}" destId="{52587D7D-321D-844C-B9CD-2DF08F45EEA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112A28-2FBC-214B-B4AB-8FA73B4ADF5F}" type="doc">
      <dgm:prSet loTypeId="urn:microsoft.com/office/officeart/2005/8/layout/hChevron3" loCatId="" qsTypeId="urn:microsoft.com/office/officeart/2005/8/quickstyle/simple1" qsCatId="simple" csTypeId="urn:microsoft.com/office/officeart/2005/8/colors/accent1_2" csCatId="accent1" phldr="1"/>
      <dgm:spPr/>
    </dgm:pt>
    <dgm:pt modelId="{254D561D-43AF-5145-8EE4-C6DEA9A1AAE5}">
      <dgm:prSet phldrT="[Texto]" custT="1"/>
      <dgm:spPr/>
      <dgm:t>
        <a:bodyPr/>
        <a:lstStyle/>
        <a:p>
          <a:r>
            <a:rPr lang="es-ES" sz="2800" dirty="0"/>
            <a:t>Jerarquías sociales</a:t>
          </a:r>
        </a:p>
      </dgm:t>
    </dgm:pt>
    <dgm:pt modelId="{BA8ACFB2-61DC-A24F-907F-2DFF07AD8A73}" type="parTrans" cxnId="{8EE86528-CF6A-A54A-A44B-6856379C3B4B}">
      <dgm:prSet/>
      <dgm:spPr/>
      <dgm:t>
        <a:bodyPr/>
        <a:lstStyle/>
        <a:p>
          <a:endParaRPr lang="es-ES"/>
        </a:p>
      </dgm:t>
    </dgm:pt>
    <dgm:pt modelId="{96206200-B4C6-8747-A274-09CDDBF33172}" type="sibTrans" cxnId="{8EE86528-CF6A-A54A-A44B-6856379C3B4B}">
      <dgm:prSet/>
      <dgm:spPr/>
      <dgm:t>
        <a:bodyPr/>
        <a:lstStyle/>
        <a:p>
          <a:endParaRPr lang="es-ES"/>
        </a:p>
      </dgm:t>
    </dgm:pt>
    <dgm:pt modelId="{577AD4B2-E27E-7D47-A8C1-5B39D609CA86}">
      <dgm:prSet phldrT="[Texto]" custT="1"/>
      <dgm:spPr/>
      <dgm:t>
        <a:bodyPr/>
        <a:lstStyle/>
        <a:p>
          <a:r>
            <a:rPr lang="es-ES" sz="2800" dirty="0"/>
            <a:t>Educación</a:t>
          </a:r>
        </a:p>
      </dgm:t>
    </dgm:pt>
    <dgm:pt modelId="{046A5788-D6E2-0D44-8F34-F6CB13B186EC}" type="parTrans" cxnId="{141CB33C-4E80-AF46-BB11-E1377AA4161F}">
      <dgm:prSet/>
      <dgm:spPr/>
      <dgm:t>
        <a:bodyPr/>
        <a:lstStyle/>
        <a:p>
          <a:endParaRPr lang="es-ES"/>
        </a:p>
      </dgm:t>
    </dgm:pt>
    <dgm:pt modelId="{260680A3-1075-324C-A398-D2C414B89158}" type="sibTrans" cxnId="{141CB33C-4E80-AF46-BB11-E1377AA4161F}">
      <dgm:prSet/>
      <dgm:spPr/>
      <dgm:t>
        <a:bodyPr/>
        <a:lstStyle/>
        <a:p>
          <a:endParaRPr lang="es-ES"/>
        </a:p>
      </dgm:t>
    </dgm:pt>
    <dgm:pt modelId="{BA3DFEF4-55E6-2640-83D6-A0691EA4B274}">
      <dgm:prSet phldrT="[Texto]" custT="1"/>
      <dgm:spPr/>
      <dgm:t>
        <a:bodyPr/>
        <a:lstStyle/>
        <a:p>
          <a:r>
            <a:rPr lang="es-ES" sz="2800" dirty="0"/>
            <a:t>Empleo</a:t>
          </a:r>
        </a:p>
      </dgm:t>
    </dgm:pt>
    <dgm:pt modelId="{A825E38E-75F2-C14A-B4BA-F15ED8221978}" type="parTrans" cxnId="{AB1136FA-109A-0541-B658-671BF8F3E8F7}">
      <dgm:prSet/>
      <dgm:spPr/>
      <dgm:t>
        <a:bodyPr/>
        <a:lstStyle/>
        <a:p>
          <a:endParaRPr lang="es-ES"/>
        </a:p>
      </dgm:t>
    </dgm:pt>
    <dgm:pt modelId="{FB41D57A-074A-614F-BF0B-49A700EA4060}" type="sibTrans" cxnId="{AB1136FA-109A-0541-B658-671BF8F3E8F7}">
      <dgm:prSet/>
      <dgm:spPr/>
      <dgm:t>
        <a:bodyPr/>
        <a:lstStyle/>
        <a:p>
          <a:endParaRPr lang="es-ES"/>
        </a:p>
      </dgm:t>
    </dgm:pt>
    <dgm:pt modelId="{B012C8F6-82A1-1E4B-8603-D36FE96168DB}" type="pres">
      <dgm:prSet presAssocID="{3C112A28-2FBC-214B-B4AB-8FA73B4ADF5F}" presName="Name0" presStyleCnt="0">
        <dgm:presLayoutVars>
          <dgm:dir/>
          <dgm:resizeHandles val="exact"/>
        </dgm:presLayoutVars>
      </dgm:prSet>
      <dgm:spPr/>
    </dgm:pt>
    <dgm:pt modelId="{A950CE8C-488A-6445-988A-84D74CFC7250}" type="pres">
      <dgm:prSet presAssocID="{254D561D-43AF-5145-8EE4-C6DEA9A1AAE5}" presName="parTxOnly" presStyleLbl="node1" presStyleIdx="0" presStyleCnt="3">
        <dgm:presLayoutVars>
          <dgm:bulletEnabled val="1"/>
        </dgm:presLayoutVars>
      </dgm:prSet>
      <dgm:spPr/>
    </dgm:pt>
    <dgm:pt modelId="{1C8E7D88-F57D-EB45-A18E-0C7170139247}" type="pres">
      <dgm:prSet presAssocID="{96206200-B4C6-8747-A274-09CDDBF33172}" presName="parSpace" presStyleCnt="0"/>
      <dgm:spPr/>
    </dgm:pt>
    <dgm:pt modelId="{826F9C24-CE53-0741-92B9-D0BD118AFA24}" type="pres">
      <dgm:prSet presAssocID="{577AD4B2-E27E-7D47-A8C1-5B39D609CA86}" presName="parTxOnly" presStyleLbl="node1" presStyleIdx="1" presStyleCnt="3">
        <dgm:presLayoutVars>
          <dgm:bulletEnabled val="1"/>
        </dgm:presLayoutVars>
      </dgm:prSet>
      <dgm:spPr/>
    </dgm:pt>
    <dgm:pt modelId="{2184A367-94B0-FC48-9F7A-51F7D163A434}" type="pres">
      <dgm:prSet presAssocID="{260680A3-1075-324C-A398-D2C414B89158}" presName="parSpace" presStyleCnt="0"/>
      <dgm:spPr/>
    </dgm:pt>
    <dgm:pt modelId="{52587D7D-321D-844C-B9CD-2DF08F45EEAA}" type="pres">
      <dgm:prSet presAssocID="{BA3DFEF4-55E6-2640-83D6-A0691EA4B274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21AE2D14-C5E5-6746-B1B9-CB3036BC3009}" type="presOf" srcId="{254D561D-43AF-5145-8EE4-C6DEA9A1AAE5}" destId="{A950CE8C-488A-6445-988A-84D74CFC7250}" srcOrd="0" destOrd="0" presId="urn:microsoft.com/office/officeart/2005/8/layout/hChevron3"/>
    <dgm:cxn modelId="{8EE86528-CF6A-A54A-A44B-6856379C3B4B}" srcId="{3C112A28-2FBC-214B-B4AB-8FA73B4ADF5F}" destId="{254D561D-43AF-5145-8EE4-C6DEA9A1AAE5}" srcOrd="0" destOrd="0" parTransId="{BA8ACFB2-61DC-A24F-907F-2DFF07AD8A73}" sibTransId="{96206200-B4C6-8747-A274-09CDDBF33172}"/>
    <dgm:cxn modelId="{88F0E530-6D79-414C-99FE-B2E7EBFEB550}" type="presOf" srcId="{577AD4B2-E27E-7D47-A8C1-5B39D609CA86}" destId="{826F9C24-CE53-0741-92B9-D0BD118AFA24}" srcOrd="0" destOrd="0" presId="urn:microsoft.com/office/officeart/2005/8/layout/hChevron3"/>
    <dgm:cxn modelId="{141CB33C-4E80-AF46-BB11-E1377AA4161F}" srcId="{3C112A28-2FBC-214B-B4AB-8FA73B4ADF5F}" destId="{577AD4B2-E27E-7D47-A8C1-5B39D609CA86}" srcOrd="1" destOrd="0" parTransId="{046A5788-D6E2-0D44-8F34-F6CB13B186EC}" sibTransId="{260680A3-1075-324C-A398-D2C414B89158}"/>
    <dgm:cxn modelId="{E7686A49-172C-F444-B8EF-A68C5D5C5DA1}" type="presOf" srcId="{3C112A28-2FBC-214B-B4AB-8FA73B4ADF5F}" destId="{B012C8F6-82A1-1E4B-8603-D36FE96168DB}" srcOrd="0" destOrd="0" presId="urn:microsoft.com/office/officeart/2005/8/layout/hChevron3"/>
    <dgm:cxn modelId="{18110355-E4D5-DB45-AFD6-BAEC00A180FC}" type="presOf" srcId="{BA3DFEF4-55E6-2640-83D6-A0691EA4B274}" destId="{52587D7D-321D-844C-B9CD-2DF08F45EEAA}" srcOrd="0" destOrd="0" presId="urn:microsoft.com/office/officeart/2005/8/layout/hChevron3"/>
    <dgm:cxn modelId="{AB1136FA-109A-0541-B658-671BF8F3E8F7}" srcId="{3C112A28-2FBC-214B-B4AB-8FA73B4ADF5F}" destId="{BA3DFEF4-55E6-2640-83D6-A0691EA4B274}" srcOrd="2" destOrd="0" parTransId="{A825E38E-75F2-C14A-B4BA-F15ED8221978}" sibTransId="{FB41D57A-074A-614F-BF0B-49A700EA4060}"/>
    <dgm:cxn modelId="{E1C71617-06A4-BC4E-B449-B59A558E05C1}" type="presParOf" srcId="{B012C8F6-82A1-1E4B-8603-D36FE96168DB}" destId="{A950CE8C-488A-6445-988A-84D74CFC7250}" srcOrd="0" destOrd="0" presId="urn:microsoft.com/office/officeart/2005/8/layout/hChevron3"/>
    <dgm:cxn modelId="{67169DB9-94BC-E049-82F5-86F60CB233FE}" type="presParOf" srcId="{B012C8F6-82A1-1E4B-8603-D36FE96168DB}" destId="{1C8E7D88-F57D-EB45-A18E-0C7170139247}" srcOrd="1" destOrd="0" presId="urn:microsoft.com/office/officeart/2005/8/layout/hChevron3"/>
    <dgm:cxn modelId="{E3DFC8EB-3271-7C41-84F5-BCD9AE7D12DB}" type="presParOf" srcId="{B012C8F6-82A1-1E4B-8603-D36FE96168DB}" destId="{826F9C24-CE53-0741-92B9-D0BD118AFA24}" srcOrd="2" destOrd="0" presId="urn:microsoft.com/office/officeart/2005/8/layout/hChevron3"/>
    <dgm:cxn modelId="{9BA07FCB-C063-6943-A3B4-A8CC60D29E67}" type="presParOf" srcId="{B012C8F6-82A1-1E4B-8603-D36FE96168DB}" destId="{2184A367-94B0-FC48-9F7A-51F7D163A434}" srcOrd="3" destOrd="0" presId="urn:microsoft.com/office/officeart/2005/8/layout/hChevron3"/>
    <dgm:cxn modelId="{88F9F0DA-9B09-6044-AD61-14836D848765}" type="presParOf" srcId="{B012C8F6-82A1-1E4B-8603-D36FE96168DB}" destId="{52587D7D-321D-844C-B9CD-2DF08F45EEA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5C55828-DA29-5045-B7C6-0339577B7B9A}" type="doc">
      <dgm:prSet loTypeId="urn:microsoft.com/office/officeart/2005/8/layout/arrow2" loCatId="" qsTypeId="urn:microsoft.com/office/officeart/2005/8/quickstyle/simple1" qsCatId="simple" csTypeId="urn:microsoft.com/office/officeart/2005/8/colors/accent1_2" csCatId="accent1" phldr="1"/>
      <dgm:spPr/>
    </dgm:pt>
    <dgm:pt modelId="{35CF528D-6790-004B-A58E-C16BD1640DD4}">
      <dgm:prSet phldrT="[Texto]"/>
      <dgm:spPr/>
      <dgm:t>
        <a:bodyPr/>
        <a:lstStyle/>
        <a:p>
          <a:r>
            <a:rPr lang="es-ES" b="1" dirty="0"/>
            <a:t>Educación</a:t>
          </a:r>
          <a:r>
            <a:rPr lang="es-ES" dirty="0"/>
            <a:t> </a:t>
          </a:r>
        </a:p>
      </dgm:t>
    </dgm:pt>
    <dgm:pt modelId="{FA877250-F2D5-7949-BC72-D9731265D88F}" type="parTrans" cxnId="{8B1B8A08-60CA-E64E-A988-E79AFD0317A3}">
      <dgm:prSet/>
      <dgm:spPr/>
      <dgm:t>
        <a:bodyPr/>
        <a:lstStyle/>
        <a:p>
          <a:endParaRPr lang="es-ES"/>
        </a:p>
      </dgm:t>
    </dgm:pt>
    <dgm:pt modelId="{E76191F8-68C1-7D4F-986A-96558C251E96}" type="sibTrans" cxnId="{8B1B8A08-60CA-E64E-A988-E79AFD0317A3}">
      <dgm:prSet/>
      <dgm:spPr/>
      <dgm:t>
        <a:bodyPr/>
        <a:lstStyle/>
        <a:p>
          <a:endParaRPr lang="es-ES"/>
        </a:p>
      </dgm:t>
    </dgm:pt>
    <dgm:pt modelId="{385E5E28-0C4A-6D4B-B65A-12DA3FB41B14}">
      <dgm:prSet phldrT="[Texto]"/>
      <dgm:spPr/>
      <dgm:t>
        <a:bodyPr/>
        <a:lstStyle/>
        <a:p>
          <a:r>
            <a:rPr lang="es-ES" b="1" dirty="0"/>
            <a:t>Empleo</a:t>
          </a:r>
        </a:p>
      </dgm:t>
    </dgm:pt>
    <dgm:pt modelId="{5C8AEBA0-8B33-CB45-BEC2-D4B98A1B40B8}" type="parTrans" cxnId="{B2AD3F56-FADF-5C4A-A72F-5D91E4B5C59E}">
      <dgm:prSet/>
      <dgm:spPr/>
      <dgm:t>
        <a:bodyPr/>
        <a:lstStyle/>
        <a:p>
          <a:endParaRPr lang="es-ES"/>
        </a:p>
      </dgm:t>
    </dgm:pt>
    <dgm:pt modelId="{8CA188FD-70AE-904B-96FA-00C3D8C20251}" type="sibTrans" cxnId="{B2AD3F56-FADF-5C4A-A72F-5D91E4B5C59E}">
      <dgm:prSet/>
      <dgm:spPr/>
      <dgm:t>
        <a:bodyPr/>
        <a:lstStyle/>
        <a:p>
          <a:endParaRPr lang="es-ES"/>
        </a:p>
      </dgm:t>
    </dgm:pt>
    <dgm:pt modelId="{27461A4F-01D2-2B42-AA62-B902BDA5B573}">
      <dgm:prSet phldrT="[Texto]"/>
      <dgm:spPr/>
      <dgm:t>
        <a:bodyPr/>
        <a:lstStyle/>
        <a:p>
          <a:r>
            <a:rPr lang="es-ES" b="1" dirty="0"/>
            <a:t>Inserción laboral</a:t>
          </a:r>
        </a:p>
      </dgm:t>
    </dgm:pt>
    <dgm:pt modelId="{75FDA562-3902-0047-8902-471926F9F16F}" type="parTrans" cxnId="{166FEAF8-295D-5E42-A93B-24D552A1E5D6}">
      <dgm:prSet/>
      <dgm:spPr/>
      <dgm:t>
        <a:bodyPr/>
        <a:lstStyle/>
        <a:p>
          <a:endParaRPr lang="es-ES"/>
        </a:p>
      </dgm:t>
    </dgm:pt>
    <dgm:pt modelId="{5D01776B-0CEB-014C-80CF-B23B70117804}" type="sibTrans" cxnId="{166FEAF8-295D-5E42-A93B-24D552A1E5D6}">
      <dgm:prSet/>
      <dgm:spPr/>
      <dgm:t>
        <a:bodyPr/>
        <a:lstStyle/>
        <a:p>
          <a:endParaRPr lang="es-ES"/>
        </a:p>
      </dgm:t>
    </dgm:pt>
    <dgm:pt modelId="{F82F4332-8B09-FC4C-B060-263F23C9F4BB}" type="pres">
      <dgm:prSet presAssocID="{85C55828-DA29-5045-B7C6-0339577B7B9A}" presName="arrowDiagram" presStyleCnt="0">
        <dgm:presLayoutVars>
          <dgm:chMax val="5"/>
          <dgm:dir/>
          <dgm:resizeHandles val="exact"/>
        </dgm:presLayoutVars>
      </dgm:prSet>
      <dgm:spPr/>
    </dgm:pt>
    <dgm:pt modelId="{B6014D60-A1C5-164C-BF93-3900CD3A40EA}" type="pres">
      <dgm:prSet presAssocID="{85C55828-DA29-5045-B7C6-0339577B7B9A}" presName="arrow" presStyleLbl="bgShp" presStyleIdx="0" presStyleCnt="1"/>
      <dgm:spPr/>
    </dgm:pt>
    <dgm:pt modelId="{26479B1E-11A5-E24B-A1F4-C0E03F9403CA}" type="pres">
      <dgm:prSet presAssocID="{85C55828-DA29-5045-B7C6-0339577B7B9A}" presName="arrowDiagram3" presStyleCnt="0"/>
      <dgm:spPr/>
    </dgm:pt>
    <dgm:pt modelId="{7E6FC142-F76A-4643-A02D-1B608C4CFDB3}" type="pres">
      <dgm:prSet presAssocID="{35CF528D-6790-004B-A58E-C16BD1640DD4}" presName="bullet3a" presStyleLbl="node1" presStyleIdx="0" presStyleCnt="3"/>
      <dgm:spPr/>
    </dgm:pt>
    <dgm:pt modelId="{C97C0135-F6D0-D840-9DAF-076C7F4A1ED4}" type="pres">
      <dgm:prSet presAssocID="{35CF528D-6790-004B-A58E-C16BD1640DD4}" presName="textBox3a" presStyleLbl="revTx" presStyleIdx="0" presStyleCnt="3">
        <dgm:presLayoutVars>
          <dgm:bulletEnabled val="1"/>
        </dgm:presLayoutVars>
      </dgm:prSet>
      <dgm:spPr/>
    </dgm:pt>
    <dgm:pt modelId="{BEE71B13-F920-A14B-BC5D-240323C47B1D}" type="pres">
      <dgm:prSet presAssocID="{385E5E28-0C4A-6D4B-B65A-12DA3FB41B14}" presName="bullet3b" presStyleLbl="node1" presStyleIdx="1" presStyleCnt="3"/>
      <dgm:spPr/>
    </dgm:pt>
    <dgm:pt modelId="{78E956F5-742F-0440-8EA8-C6DAF4149669}" type="pres">
      <dgm:prSet presAssocID="{385E5E28-0C4A-6D4B-B65A-12DA3FB41B14}" presName="textBox3b" presStyleLbl="revTx" presStyleIdx="1" presStyleCnt="3">
        <dgm:presLayoutVars>
          <dgm:bulletEnabled val="1"/>
        </dgm:presLayoutVars>
      </dgm:prSet>
      <dgm:spPr/>
    </dgm:pt>
    <dgm:pt modelId="{C1C419D9-81B3-494B-AC46-B0F0867A845F}" type="pres">
      <dgm:prSet presAssocID="{27461A4F-01D2-2B42-AA62-B902BDA5B573}" presName="bullet3c" presStyleLbl="node1" presStyleIdx="2" presStyleCnt="3"/>
      <dgm:spPr/>
    </dgm:pt>
    <dgm:pt modelId="{45299C39-E079-E54F-BC19-27DF0F66F6C8}" type="pres">
      <dgm:prSet presAssocID="{27461A4F-01D2-2B42-AA62-B902BDA5B573}" presName="textBox3c" presStyleLbl="revTx" presStyleIdx="2" presStyleCnt="3">
        <dgm:presLayoutVars>
          <dgm:bulletEnabled val="1"/>
        </dgm:presLayoutVars>
      </dgm:prSet>
      <dgm:spPr/>
    </dgm:pt>
  </dgm:ptLst>
  <dgm:cxnLst>
    <dgm:cxn modelId="{8B1B8A08-60CA-E64E-A988-E79AFD0317A3}" srcId="{85C55828-DA29-5045-B7C6-0339577B7B9A}" destId="{35CF528D-6790-004B-A58E-C16BD1640DD4}" srcOrd="0" destOrd="0" parTransId="{FA877250-F2D5-7949-BC72-D9731265D88F}" sibTransId="{E76191F8-68C1-7D4F-986A-96558C251E96}"/>
    <dgm:cxn modelId="{B2AD3F56-FADF-5C4A-A72F-5D91E4B5C59E}" srcId="{85C55828-DA29-5045-B7C6-0339577B7B9A}" destId="{385E5E28-0C4A-6D4B-B65A-12DA3FB41B14}" srcOrd="1" destOrd="0" parTransId="{5C8AEBA0-8B33-CB45-BEC2-D4B98A1B40B8}" sibTransId="{8CA188FD-70AE-904B-96FA-00C3D8C20251}"/>
    <dgm:cxn modelId="{475F4161-D962-EE4E-828D-D9A7DCD7E196}" type="presOf" srcId="{85C55828-DA29-5045-B7C6-0339577B7B9A}" destId="{F82F4332-8B09-FC4C-B060-263F23C9F4BB}" srcOrd="0" destOrd="0" presId="urn:microsoft.com/office/officeart/2005/8/layout/arrow2"/>
    <dgm:cxn modelId="{E809A07A-E7F8-C54F-824B-77526C46947B}" type="presOf" srcId="{35CF528D-6790-004B-A58E-C16BD1640DD4}" destId="{C97C0135-F6D0-D840-9DAF-076C7F4A1ED4}" srcOrd="0" destOrd="0" presId="urn:microsoft.com/office/officeart/2005/8/layout/arrow2"/>
    <dgm:cxn modelId="{D12E2580-B5FD-134F-A7CC-66758753732F}" type="presOf" srcId="{27461A4F-01D2-2B42-AA62-B902BDA5B573}" destId="{45299C39-E079-E54F-BC19-27DF0F66F6C8}" srcOrd="0" destOrd="0" presId="urn:microsoft.com/office/officeart/2005/8/layout/arrow2"/>
    <dgm:cxn modelId="{75FD0DF2-D671-1341-BAE8-49BD6D7AD3E3}" type="presOf" srcId="{385E5E28-0C4A-6D4B-B65A-12DA3FB41B14}" destId="{78E956F5-742F-0440-8EA8-C6DAF4149669}" srcOrd="0" destOrd="0" presId="urn:microsoft.com/office/officeart/2005/8/layout/arrow2"/>
    <dgm:cxn modelId="{166FEAF8-295D-5E42-A93B-24D552A1E5D6}" srcId="{85C55828-DA29-5045-B7C6-0339577B7B9A}" destId="{27461A4F-01D2-2B42-AA62-B902BDA5B573}" srcOrd="2" destOrd="0" parTransId="{75FDA562-3902-0047-8902-471926F9F16F}" sibTransId="{5D01776B-0CEB-014C-80CF-B23B70117804}"/>
    <dgm:cxn modelId="{342BA95A-3E4C-0247-B44A-B1146587FF68}" type="presParOf" srcId="{F82F4332-8B09-FC4C-B060-263F23C9F4BB}" destId="{B6014D60-A1C5-164C-BF93-3900CD3A40EA}" srcOrd="0" destOrd="0" presId="urn:microsoft.com/office/officeart/2005/8/layout/arrow2"/>
    <dgm:cxn modelId="{C7494A1B-F631-FC4B-B82F-9D0EA9EC2DFC}" type="presParOf" srcId="{F82F4332-8B09-FC4C-B060-263F23C9F4BB}" destId="{26479B1E-11A5-E24B-A1F4-C0E03F9403CA}" srcOrd="1" destOrd="0" presId="urn:microsoft.com/office/officeart/2005/8/layout/arrow2"/>
    <dgm:cxn modelId="{DFC5F3C2-1358-F24F-AD29-E2C6B9CCB12B}" type="presParOf" srcId="{26479B1E-11A5-E24B-A1F4-C0E03F9403CA}" destId="{7E6FC142-F76A-4643-A02D-1B608C4CFDB3}" srcOrd="0" destOrd="0" presId="urn:microsoft.com/office/officeart/2005/8/layout/arrow2"/>
    <dgm:cxn modelId="{D82C0278-7334-5347-957F-9A1264FD6CAB}" type="presParOf" srcId="{26479B1E-11A5-E24B-A1F4-C0E03F9403CA}" destId="{C97C0135-F6D0-D840-9DAF-076C7F4A1ED4}" srcOrd="1" destOrd="0" presId="urn:microsoft.com/office/officeart/2005/8/layout/arrow2"/>
    <dgm:cxn modelId="{D33D554E-4E55-B24E-BA74-3C6577E4BADD}" type="presParOf" srcId="{26479B1E-11A5-E24B-A1F4-C0E03F9403CA}" destId="{BEE71B13-F920-A14B-BC5D-240323C47B1D}" srcOrd="2" destOrd="0" presId="urn:microsoft.com/office/officeart/2005/8/layout/arrow2"/>
    <dgm:cxn modelId="{A65BDA60-0DEE-934C-87B0-B5166F1DB564}" type="presParOf" srcId="{26479B1E-11A5-E24B-A1F4-C0E03F9403CA}" destId="{78E956F5-742F-0440-8EA8-C6DAF4149669}" srcOrd="3" destOrd="0" presId="urn:microsoft.com/office/officeart/2005/8/layout/arrow2"/>
    <dgm:cxn modelId="{DD8691A5-2445-7C4B-84CF-32F39886818D}" type="presParOf" srcId="{26479B1E-11A5-E24B-A1F4-C0E03F9403CA}" destId="{C1C419D9-81B3-494B-AC46-B0F0867A845F}" srcOrd="4" destOrd="0" presId="urn:microsoft.com/office/officeart/2005/8/layout/arrow2"/>
    <dgm:cxn modelId="{911DEA80-BDF8-7B47-A812-94A1BC929969}" type="presParOf" srcId="{26479B1E-11A5-E24B-A1F4-C0E03F9403CA}" destId="{45299C39-E079-E54F-BC19-27DF0F66F6C8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100905A-C7C4-4841-9F44-FE4C6EF3FA1E}" type="doc">
      <dgm:prSet loTypeId="urn:microsoft.com/office/officeart/2005/8/layout/gear1" loCatId="" qsTypeId="urn:microsoft.com/office/officeart/2005/8/quickstyle/simple2" qsCatId="simple" csTypeId="urn:microsoft.com/office/officeart/2005/8/colors/accent1_2" csCatId="accent1" phldr="1"/>
      <dgm:spPr/>
    </dgm:pt>
    <dgm:pt modelId="{AB41EEA6-AB17-E04D-809C-964EFCA2DE9D}">
      <dgm:prSet phldrT="[Texto]"/>
      <dgm:spPr/>
      <dgm:t>
        <a:bodyPr/>
        <a:lstStyle/>
        <a:p>
          <a:r>
            <a:rPr lang="es-ES" dirty="0"/>
            <a:t>Educación</a:t>
          </a:r>
        </a:p>
      </dgm:t>
    </dgm:pt>
    <dgm:pt modelId="{8B0702BC-B6BA-2945-AC27-88FF6870EDC8}" type="parTrans" cxnId="{FC53D3BF-FC83-1342-AB6B-22871303AC63}">
      <dgm:prSet/>
      <dgm:spPr/>
      <dgm:t>
        <a:bodyPr/>
        <a:lstStyle/>
        <a:p>
          <a:endParaRPr lang="es-ES"/>
        </a:p>
      </dgm:t>
    </dgm:pt>
    <dgm:pt modelId="{1ED7A81C-D9A8-4642-A290-08B01F9C61F2}" type="sibTrans" cxnId="{FC53D3BF-FC83-1342-AB6B-22871303AC63}">
      <dgm:prSet/>
      <dgm:spPr/>
      <dgm:t>
        <a:bodyPr/>
        <a:lstStyle/>
        <a:p>
          <a:endParaRPr lang="es-ES"/>
        </a:p>
      </dgm:t>
    </dgm:pt>
    <dgm:pt modelId="{BCD71A6C-81CB-6545-9D4D-4F50DA954407}">
      <dgm:prSet phldrT="[Texto]"/>
      <dgm:spPr/>
      <dgm:t>
        <a:bodyPr/>
        <a:lstStyle/>
        <a:p>
          <a:r>
            <a:rPr lang="es-ES" dirty="0"/>
            <a:t>Mercado de trabajo</a:t>
          </a:r>
        </a:p>
      </dgm:t>
    </dgm:pt>
    <dgm:pt modelId="{991721CA-31D4-8046-AEFC-1D15A64FEF82}" type="parTrans" cxnId="{EC559F25-39E4-A948-975B-62B008FC2C76}">
      <dgm:prSet/>
      <dgm:spPr/>
      <dgm:t>
        <a:bodyPr/>
        <a:lstStyle/>
        <a:p>
          <a:endParaRPr lang="es-ES"/>
        </a:p>
      </dgm:t>
    </dgm:pt>
    <dgm:pt modelId="{A33B1D0A-77D4-3141-B315-A38D88699F52}" type="sibTrans" cxnId="{EC559F25-39E4-A948-975B-62B008FC2C76}">
      <dgm:prSet/>
      <dgm:spPr/>
      <dgm:t>
        <a:bodyPr/>
        <a:lstStyle/>
        <a:p>
          <a:endParaRPr lang="es-ES"/>
        </a:p>
      </dgm:t>
    </dgm:pt>
    <dgm:pt modelId="{8FA6C501-2A78-DA4F-98DD-DE63B955E97D}">
      <dgm:prSet phldrT="[Texto]"/>
      <dgm:spPr/>
      <dgm:t>
        <a:bodyPr/>
        <a:lstStyle/>
        <a:p>
          <a:r>
            <a:rPr lang="es-ES" dirty="0"/>
            <a:t>Ciclo económico</a:t>
          </a:r>
        </a:p>
      </dgm:t>
    </dgm:pt>
    <dgm:pt modelId="{74FC57E7-6FB7-CF4F-90D2-B7B5DF040993}" type="parTrans" cxnId="{1E8C1268-FEFF-E941-A2A2-ADDAE97366BD}">
      <dgm:prSet/>
      <dgm:spPr/>
      <dgm:t>
        <a:bodyPr/>
        <a:lstStyle/>
        <a:p>
          <a:endParaRPr lang="es-ES"/>
        </a:p>
      </dgm:t>
    </dgm:pt>
    <dgm:pt modelId="{E7F6CFC5-9598-FC42-8F03-48B0BAE20C61}" type="sibTrans" cxnId="{1E8C1268-FEFF-E941-A2A2-ADDAE97366BD}">
      <dgm:prSet/>
      <dgm:spPr/>
      <dgm:t>
        <a:bodyPr/>
        <a:lstStyle/>
        <a:p>
          <a:endParaRPr lang="es-ES"/>
        </a:p>
      </dgm:t>
    </dgm:pt>
    <dgm:pt modelId="{5D369750-9A20-FD4A-9401-F3B91039A7D1}" type="pres">
      <dgm:prSet presAssocID="{C100905A-C7C4-4841-9F44-FE4C6EF3FA1E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FA39CC21-DB58-0D4C-9E4A-29FAF8D64BC1}" type="pres">
      <dgm:prSet presAssocID="{AB41EEA6-AB17-E04D-809C-964EFCA2DE9D}" presName="gear1" presStyleLbl="node1" presStyleIdx="0" presStyleCnt="3">
        <dgm:presLayoutVars>
          <dgm:chMax val="1"/>
          <dgm:bulletEnabled val="1"/>
        </dgm:presLayoutVars>
      </dgm:prSet>
      <dgm:spPr/>
    </dgm:pt>
    <dgm:pt modelId="{939C8809-2FC3-CD4E-A7AF-0DE2F272B063}" type="pres">
      <dgm:prSet presAssocID="{AB41EEA6-AB17-E04D-809C-964EFCA2DE9D}" presName="gear1srcNode" presStyleLbl="node1" presStyleIdx="0" presStyleCnt="3"/>
      <dgm:spPr/>
    </dgm:pt>
    <dgm:pt modelId="{CFCF99EE-9338-0D48-9BE4-81C3F041C35F}" type="pres">
      <dgm:prSet presAssocID="{AB41EEA6-AB17-E04D-809C-964EFCA2DE9D}" presName="gear1dstNode" presStyleLbl="node1" presStyleIdx="0" presStyleCnt="3"/>
      <dgm:spPr/>
    </dgm:pt>
    <dgm:pt modelId="{5631AFD4-F029-BB40-927F-E209ABA5AA4D}" type="pres">
      <dgm:prSet presAssocID="{BCD71A6C-81CB-6545-9D4D-4F50DA954407}" presName="gear2" presStyleLbl="node1" presStyleIdx="1" presStyleCnt="3">
        <dgm:presLayoutVars>
          <dgm:chMax val="1"/>
          <dgm:bulletEnabled val="1"/>
        </dgm:presLayoutVars>
      </dgm:prSet>
      <dgm:spPr/>
    </dgm:pt>
    <dgm:pt modelId="{AA6B80F5-000E-0343-8E9E-70E329130647}" type="pres">
      <dgm:prSet presAssocID="{BCD71A6C-81CB-6545-9D4D-4F50DA954407}" presName="gear2srcNode" presStyleLbl="node1" presStyleIdx="1" presStyleCnt="3"/>
      <dgm:spPr/>
    </dgm:pt>
    <dgm:pt modelId="{38720BF8-B7E1-0E47-9CE0-ECFC58830259}" type="pres">
      <dgm:prSet presAssocID="{BCD71A6C-81CB-6545-9D4D-4F50DA954407}" presName="gear2dstNode" presStyleLbl="node1" presStyleIdx="1" presStyleCnt="3"/>
      <dgm:spPr/>
    </dgm:pt>
    <dgm:pt modelId="{5E6E0C29-CF5F-3F41-9489-3AA8FF52BBC9}" type="pres">
      <dgm:prSet presAssocID="{8FA6C501-2A78-DA4F-98DD-DE63B955E97D}" presName="gear3" presStyleLbl="node1" presStyleIdx="2" presStyleCnt="3"/>
      <dgm:spPr/>
    </dgm:pt>
    <dgm:pt modelId="{D29A9A90-8C07-774A-B358-3E9820C96DF0}" type="pres">
      <dgm:prSet presAssocID="{8FA6C501-2A78-DA4F-98DD-DE63B955E97D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E223B3E7-AFA3-834A-94B6-7DF19E663FF5}" type="pres">
      <dgm:prSet presAssocID="{8FA6C501-2A78-DA4F-98DD-DE63B955E97D}" presName="gear3srcNode" presStyleLbl="node1" presStyleIdx="2" presStyleCnt="3"/>
      <dgm:spPr/>
    </dgm:pt>
    <dgm:pt modelId="{9547BCC5-86CF-D049-98C9-038AB6374F81}" type="pres">
      <dgm:prSet presAssocID="{8FA6C501-2A78-DA4F-98DD-DE63B955E97D}" presName="gear3dstNode" presStyleLbl="node1" presStyleIdx="2" presStyleCnt="3"/>
      <dgm:spPr/>
    </dgm:pt>
    <dgm:pt modelId="{945B02DA-564C-D74A-81C4-5460C95724D2}" type="pres">
      <dgm:prSet presAssocID="{1ED7A81C-D9A8-4642-A290-08B01F9C61F2}" presName="connector1" presStyleLbl="sibTrans2D1" presStyleIdx="0" presStyleCnt="3"/>
      <dgm:spPr/>
    </dgm:pt>
    <dgm:pt modelId="{47237CB5-FDAB-C64E-97B8-50FD778ED6BB}" type="pres">
      <dgm:prSet presAssocID="{A33B1D0A-77D4-3141-B315-A38D88699F52}" presName="connector2" presStyleLbl="sibTrans2D1" presStyleIdx="1" presStyleCnt="3"/>
      <dgm:spPr/>
    </dgm:pt>
    <dgm:pt modelId="{E7BAFB3A-D453-3B4B-B2E1-FEA8756EB65A}" type="pres">
      <dgm:prSet presAssocID="{E7F6CFC5-9598-FC42-8F03-48B0BAE20C61}" presName="connector3" presStyleLbl="sibTrans2D1" presStyleIdx="2" presStyleCnt="3"/>
      <dgm:spPr/>
    </dgm:pt>
  </dgm:ptLst>
  <dgm:cxnLst>
    <dgm:cxn modelId="{5F59AF08-5BB3-1F45-85C6-D7B788438D21}" type="presOf" srcId="{E7F6CFC5-9598-FC42-8F03-48B0BAE20C61}" destId="{E7BAFB3A-D453-3B4B-B2E1-FEA8756EB65A}" srcOrd="0" destOrd="0" presId="urn:microsoft.com/office/officeart/2005/8/layout/gear1"/>
    <dgm:cxn modelId="{FAA3710D-C2B9-664B-8612-4AA656AF00DA}" type="presOf" srcId="{1ED7A81C-D9A8-4642-A290-08B01F9C61F2}" destId="{945B02DA-564C-D74A-81C4-5460C95724D2}" srcOrd="0" destOrd="0" presId="urn:microsoft.com/office/officeart/2005/8/layout/gear1"/>
    <dgm:cxn modelId="{EC559F25-39E4-A948-975B-62B008FC2C76}" srcId="{C100905A-C7C4-4841-9F44-FE4C6EF3FA1E}" destId="{BCD71A6C-81CB-6545-9D4D-4F50DA954407}" srcOrd="1" destOrd="0" parTransId="{991721CA-31D4-8046-AEFC-1D15A64FEF82}" sibTransId="{A33B1D0A-77D4-3141-B315-A38D88699F52}"/>
    <dgm:cxn modelId="{8835F843-BA4B-EC44-8691-D20CABBF66F8}" type="presOf" srcId="{BCD71A6C-81CB-6545-9D4D-4F50DA954407}" destId="{AA6B80F5-000E-0343-8E9E-70E329130647}" srcOrd="1" destOrd="0" presId="urn:microsoft.com/office/officeart/2005/8/layout/gear1"/>
    <dgm:cxn modelId="{7DD4DA44-B474-E749-8878-CFA9C7D8E2AC}" type="presOf" srcId="{AB41EEA6-AB17-E04D-809C-964EFCA2DE9D}" destId="{939C8809-2FC3-CD4E-A7AF-0DE2F272B063}" srcOrd="1" destOrd="0" presId="urn:microsoft.com/office/officeart/2005/8/layout/gear1"/>
    <dgm:cxn modelId="{6DF5D948-0EA4-BB4F-A122-2A340C03CD43}" type="presOf" srcId="{C100905A-C7C4-4841-9F44-FE4C6EF3FA1E}" destId="{5D369750-9A20-FD4A-9401-F3B91039A7D1}" srcOrd="0" destOrd="0" presId="urn:microsoft.com/office/officeart/2005/8/layout/gear1"/>
    <dgm:cxn modelId="{DD15FA59-E5DE-4043-A772-80E9192BEFC8}" type="presOf" srcId="{BCD71A6C-81CB-6545-9D4D-4F50DA954407}" destId="{5631AFD4-F029-BB40-927F-E209ABA5AA4D}" srcOrd="0" destOrd="0" presId="urn:microsoft.com/office/officeart/2005/8/layout/gear1"/>
    <dgm:cxn modelId="{01623067-F242-0748-8518-2C775ADF3702}" type="presOf" srcId="{AB41EEA6-AB17-E04D-809C-964EFCA2DE9D}" destId="{FA39CC21-DB58-0D4C-9E4A-29FAF8D64BC1}" srcOrd="0" destOrd="0" presId="urn:microsoft.com/office/officeart/2005/8/layout/gear1"/>
    <dgm:cxn modelId="{1E8C1268-FEFF-E941-A2A2-ADDAE97366BD}" srcId="{C100905A-C7C4-4841-9F44-FE4C6EF3FA1E}" destId="{8FA6C501-2A78-DA4F-98DD-DE63B955E97D}" srcOrd="2" destOrd="0" parTransId="{74FC57E7-6FB7-CF4F-90D2-B7B5DF040993}" sibTransId="{E7F6CFC5-9598-FC42-8F03-48B0BAE20C61}"/>
    <dgm:cxn modelId="{89933A68-B0C5-9346-8732-26FAE71E734B}" type="presOf" srcId="{8FA6C501-2A78-DA4F-98DD-DE63B955E97D}" destId="{E223B3E7-AFA3-834A-94B6-7DF19E663FF5}" srcOrd="2" destOrd="0" presId="urn:microsoft.com/office/officeart/2005/8/layout/gear1"/>
    <dgm:cxn modelId="{D2920A9A-5A85-2E4D-9532-87EF43882508}" type="presOf" srcId="{8FA6C501-2A78-DA4F-98DD-DE63B955E97D}" destId="{5E6E0C29-CF5F-3F41-9489-3AA8FF52BBC9}" srcOrd="0" destOrd="0" presId="urn:microsoft.com/office/officeart/2005/8/layout/gear1"/>
    <dgm:cxn modelId="{C93F1CA2-4561-7D43-A9EE-78EA06E49DD8}" type="presOf" srcId="{AB41EEA6-AB17-E04D-809C-964EFCA2DE9D}" destId="{CFCF99EE-9338-0D48-9BE4-81C3F041C35F}" srcOrd="2" destOrd="0" presId="urn:microsoft.com/office/officeart/2005/8/layout/gear1"/>
    <dgm:cxn modelId="{D9093EB1-7F0D-BA43-8755-74585DEBFCC1}" type="presOf" srcId="{8FA6C501-2A78-DA4F-98DD-DE63B955E97D}" destId="{D29A9A90-8C07-774A-B358-3E9820C96DF0}" srcOrd="1" destOrd="0" presId="urn:microsoft.com/office/officeart/2005/8/layout/gear1"/>
    <dgm:cxn modelId="{FC53D3BF-FC83-1342-AB6B-22871303AC63}" srcId="{C100905A-C7C4-4841-9F44-FE4C6EF3FA1E}" destId="{AB41EEA6-AB17-E04D-809C-964EFCA2DE9D}" srcOrd="0" destOrd="0" parTransId="{8B0702BC-B6BA-2945-AC27-88FF6870EDC8}" sibTransId="{1ED7A81C-D9A8-4642-A290-08B01F9C61F2}"/>
    <dgm:cxn modelId="{52B9F6D5-CD2E-1C42-86C2-E9498DE47E0D}" type="presOf" srcId="{A33B1D0A-77D4-3141-B315-A38D88699F52}" destId="{47237CB5-FDAB-C64E-97B8-50FD778ED6BB}" srcOrd="0" destOrd="0" presId="urn:microsoft.com/office/officeart/2005/8/layout/gear1"/>
    <dgm:cxn modelId="{116C15E8-76DD-AA4A-BD19-880D53C48F49}" type="presOf" srcId="{BCD71A6C-81CB-6545-9D4D-4F50DA954407}" destId="{38720BF8-B7E1-0E47-9CE0-ECFC58830259}" srcOrd="2" destOrd="0" presId="urn:microsoft.com/office/officeart/2005/8/layout/gear1"/>
    <dgm:cxn modelId="{B53043FD-BD1B-274D-8745-C8FB1173A36B}" type="presOf" srcId="{8FA6C501-2A78-DA4F-98DD-DE63B955E97D}" destId="{9547BCC5-86CF-D049-98C9-038AB6374F81}" srcOrd="3" destOrd="0" presId="urn:microsoft.com/office/officeart/2005/8/layout/gear1"/>
    <dgm:cxn modelId="{0D6E1D51-7273-4648-80FE-07AC0E43AEB6}" type="presParOf" srcId="{5D369750-9A20-FD4A-9401-F3B91039A7D1}" destId="{FA39CC21-DB58-0D4C-9E4A-29FAF8D64BC1}" srcOrd="0" destOrd="0" presId="urn:microsoft.com/office/officeart/2005/8/layout/gear1"/>
    <dgm:cxn modelId="{74D7F80C-A116-464E-9FB8-641552DB9E18}" type="presParOf" srcId="{5D369750-9A20-FD4A-9401-F3B91039A7D1}" destId="{939C8809-2FC3-CD4E-A7AF-0DE2F272B063}" srcOrd="1" destOrd="0" presId="urn:microsoft.com/office/officeart/2005/8/layout/gear1"/>
    <dgm:cxn modelId="{A138EAC4-F586-0542-AE0D-497DA49E5D2F}" type="presParOf" srcId="{5D369750-9A20-FD4A-9401-F3B91039A7D1}" destId="{CFCF99EE-9338-0D48-9BE4-81C3F041C35F}" srcOrd="2" destOrd="0" presId="urn:microsoft.com/office/officeart/2005/8/layout/gear1"/>
    <dgm:cxn modelId="{513114C1-C0FE-344C-BD7B-D5D6908E7F22}" type="presParOf" srcId="{5D369750-9A20-FD4A-9401-F3B91039A7D1}" destId="{5631AFD4-F029-BB40-927F-E209ABA5AA4D}" srcOrd="3" destOrd="0" presId="urn:microsoft.com/office/officeart/2005/8/layout/gear1"/>
    <dgm:cxn modelId="{3C933D4B-C6A4-8946-A56D-BC957C4C368A}" type="presParOf" srcId="{5D369750-9A20-FD4A-9401-F3B91039A7D1}" destId="{AA6B80F5-000E-0343-8E9E-70E329130647}" srcOrd="4" destOrd="0" presId="urn:microsoft.com/office/officeart/2005/8/layout/gear1"/>
    <dgm:cxn modelId="{95E7103A-B71E-FC49-AFA9-8E423AC16F9E}" type="presParOf" srcId="{5D369750-9A20-FD4A-9401-F3B91039A7D1}" destId="{38720BF8-B7E1-0E47-9CE0-ECFC58830259}" srcOrd="5" destOrd="0" presId="urn:microsoft.com/office/officeart/2005/8/layout/gear1"/>
    <dgm:cxn modelId="{A4FAE9A7-23B7-6444-9D6B-E9CE2DEBD4F7}" type="presParOf" srcId="{5D369750-9A20-FD4A-9401-F3B91039A7D1}" destId="{5E6E0C29-CF5F-3F41-9489-3AA8FF52BBC9}" srcOrd="6" destOrd="0" presId="urn:microsoft.com/office/officeart/2005/8/layout/gear1"/>
    <dgm:cxn modelId="{F47FA681-D125-7F42-BB76-1F65C7107235}" type="presParOf" srcId="{5D369750-9A20-FD4A-9401-F3B91039A7D1}" destId="{D29A9A90-8C07-774A-B358-3E9820C96DF0}" srcOrd="7" destOrd="0" presId="urn:microsoft.com/office/officeart/2005/8/layout/gear1"/>
    <dgm:cxn modelId="{F0071ADE-B2FB-2540-9F50-A52FBC48C8BA}" type="presParOf" srcId="{5D369750-9A20-FD4A-9401-F3B91039A7D1}" destId="{E223B3E7-AFA3-834A-94B6-7DF19E663FF5}" srcOrd="8" destOrd="0" presId="urn:microsoft.com/office/officeart/2005/8/layout/gear1"/>
    <dgm:cxn modelId="{D02DF4F6-414A-544B-BAC2-276AC75AC3C2}" type="presParOf" srcId="{5D369750-9A20-FD4A-9401-F3B91039A7D1}" destId="{9547BCC5-86CF-D049-98C9-038AB6374F81}" srcOrd="9" destOrd="0" presId="urn:microsoft.com/office/officeart/2005/8/layout/gear1"/>
    <dgm:cxn modelId="{9CB3DB9A-070C-B745-B6BC-FA87E0882E98}" type="presParOf" srcId="{5D369750-9A20-FD4A-9401-F3B91039A7D1}" destId="{945B02DA-564C-D74A-81C4-5460C95724D2}" srcOrd="10" destOrd="0" presId="urn:microsoft.com/office/officeart/2005/8/layout/gear1"/>
    <dgm:cxn modelId="{78F23E4B-1672-FD48-87CD-1FBBE19F6159}" type="presParOf" srcId="{5D369750-9A20-FD4A-9401-F3B91039A7D1}" destId="{47237CB5-FDAB-C64E-97B8-50FD778ED6BB}" srcOrd="11" destOrd="0" presId="urn:microsoft.com/office/officeart/2005/8/layout/gear1"/>
    <dgm:cxn modelId="{1F725134-C8CF-1045-B90B-52CBCE2E077F}" type="presParOf" srcId="{5D369750-9A20-FD4A-9401-F3B91039A7D1}" destId="{E7BAFB3A-D453-3B4B-B2E1-FEA8756EB65A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D86735C-FE91-3542-B71F-BC2048379DEE}" type="doc">
      <dgm:prSet loTypeId="urn:microsoft.com/office/officeart/2008/layout/PictureStrips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E2A7FDA9-E333-2944-99EB-2FCC50C8F7E9}">
      <dgm:prSet phldrT="[Texto]"/>
      <dgm:spPr/>
      <dgm:t>
        <a:bodyPr/>
        <a:lstStyle/>
        <a:p>
          <a:r>
            <a:rPr lang="es-ES_tradnl" dirty="0"/>
            <a:t>Efecto fila</a:t>
          </a:r>
        </a:p>
      </dgm:t>
    </dgm:pt>
    <dgm:pt modelId="{6D02BED2-49D5-614B-B832-589814C15495}" type="parTrans" cxnId="{7367CF7C-89B5-2B4C-850D-FC92E53EB731}">
      <dgm:prSet/>
      <dgm:spPr/>
      <dgm:t>
        <a:bodyPr/>
        <a:lstStyle/>
        <a:p>
          <a:endParaRPr lang="es-ES_tradnl"/>
        </a:p>
      </dgm:t>
    </dgm:pt>
    <dgm:pt modelId="{340456C2-D984-7E4D-9F06-14DE67B59E79}" type="sibTrans" cxnId="{7367CF7C-89B5-2B4C-850D-FC92E53EB731}">
      <dgm:prSet/>
      <dgm:spPr/>
      <dgm:t>
        <a:bodyPr/>
        <a:lstStyle/>
        <a:p>
          <a:endParaRPr lang="es-ES_tradnl"/>
        </a:p>
      </dgm:t>
    </dgm:pt>
    <dgm:pt modelId="{B0DD531A-61EB-A44E-8A06-E328CBE66D35}">
      <dgm:prSet phldrT="[Texto]"/>
      <dgm:spPr/>
      <dgm:t>
        <a:bodyPr/>
        <a:lstStyle/>
        <a:p>
          <a:r>
            <a:rPr lang="es-ES_tradnl" dirty="0"/>
            <a:t>Efecto Trampolín</a:t>
          </a:r>
        </a:p>
      </dgm:t>
    </dgm:pt>
    <dgm:pt modelId="{AC241E73-1A36-2A4B-A46E-74BD160C18F9}" type="parTrans" cxnId="{7B2B29C6-B7A7-EB4B-A451-024E9801582E}">
      <dgm:prSet/>
      <dgm:spPr/>
      <dgm:t>
        <a:bodyPr/>
        <a:lstStyle/>
        <a:p>
          <a:endParaRPr lang="es-ES_tradnl"/>
        </a:p>
      </dgm:t>
    </dgm:pt>
    <dgm:pt modelId="{7CF24D44-2A7C-8E4B-89F0-83C7BD065160}" type="sibTrans" cxnId="{7B2B29C6-B7A7-EB4B-A451-024E9801582E}">
      <dgm:prSet/>
      <dgm:spPr/>
      <dgm:t>
        <a:bodyPr/>
        <a:lstStyle/>
        <a:p>
          <a:endParaRPr lang="es-ES_tradnl"/>
        </a:p>
      </dgm:t>
    </dgm:pt>
    <dgm:pt modelId="{CAB3BA18-84A3-5A41-8D1D-B23DA87CAF03}">
      <dgm:prSet phldrT="[Texto]"/>
      <dgm:spPr/>
      <dgm:t>
        <a:bodyPr/>
        <a:lstStyle/>
        <a:p>
          <a:r>
            <a:rPr lang="es-ES_tradnl" dirty="0"/>
            <a:t>Efecto</a:t>
          </a:r>
          <a:r>
            <a:rPr lang="es-ES_tradnl" baseline="0" dirty="0"/>
            <a:t> Paracaídas</a:t>
          </a:r>
          <a:endParaRPr lang="es-ES_tradnl" dirty="0"/>
        </a:p>
      </dgm:t>
    </dgm:pt>
    <dgm:pt modelId="{14EB8D2D-80E9-4046-B102-9496BA867543}" type="parTrans" cxnId="{C8BD9609-B330-A748-976B-60AB7E5E4B8B}">
      <dgm:prSet/>
      <dgm:spPr/>
      <dgm:t>
        <a:bodyPr/>
        <a:lstStyle/>
        <a:p>
          <a:endParaRPr lang="es-ES_tradnl"/>
        </a:p>
      </dgm:t>
    </dgm:pt>
    <dgm:pt modelId="{365FD344-68A1-C841-9391-A9110D1BDB45}" type="sibTrans" cxnId="{C8BD9609-B330-A748-976B-60AB7E5E4B8B}">
      <dgm:prSet/>
      <dgm:spPr/>
      <dgm:t>
        <a:bodyPr/>
        <a:lstStyle/>
        <a:p>
          <a:endParaRPr lang="es-ES_tradnl"/>
        </a:p>
      </dgm:t>
    </dgm:pt>
    <dgm:pt modelId="{9673C272-AC1C-FA4A-862E-1BB5E76340D6}" type="pres">
      <dgm:prSet presAssocID="{0D86735C-FE91-3542-B71F-BC2048379DEE}" presName="Name0" presStyleCnt="0">
        <dgm:presLayoutVars>
          <dgm:dir/>
          <dgm:resizeHandles val="exact"/>
        </dgm:presLayoutVars>
      </dgm:prSet>
      <dgm:spPr/>
    </dgm:pt>
    <dgm:pt modelId="{39E6BB7B-D1BD-5F42-9BE8-2250202804C2}" type="pres">
      <dgm:prSet presAssocID="{E2A7FDA9-E333-2944-99EB-2FCC50C8F7E9}" presName="composite" presStyleCnt="0"/>
      <dgm:spPr/>
    </dgm:pt>
    <dgm:pt modelId="{12C65524-1BAF-3947-83F7-68F34E6EFF18}" type="pres">
      <dgm:prSet presAssocID="{E2A7FDA9-E333-2944-99EB-2FCC50C8F7E9}" presName="rect1" presStyleLbl="trAlignAcc1" presStyleIdx="0" presStyleCnt="3">
        <dgm:presLayoutVars>
          <dgm:bulletEnabled val="1"/>
        </dgm:presLayoutVars>
      </dgm:prSet>
      <dgm:spPr/>
    </dgm:pt>
    <dgm:pt modelId="{BF3F120A-1FEA-E340-8573-0AD5CFBBEF3F}" type="pres">
      <dgm:prSet presAssocID="{E2A7FDA9-E333-2944-99EB-2FCC50C8F7E9}" presName="rect2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B6EA1D83-D115-134F-A92A-950BED9B9B30}" type="pres">
      <dgm:prSet presAssocID="{340456C2-D984-7E4D-9F06-14DE67B59E79}" presName="sibTrans" presStyleCnt="0"/>
      <dgm:spPr/>
    </dgm:pt>
    <dgm:pt modelId="{FCA9306D-55F2-AE46-A0C6-2EE40D736EA7}" type="pres">
      <dgm:prSet presAssocID="{B0DD531A-61EB-A44E-8A06-E328CBE66D35}" presName="composite" presStyleCnt="0"/>
      <dgm:spPr/>
    </dgm:pt>
    <dgm:pt modelId="{DE4D57BB-0E2A-0043-A029-776BD0C02439}" type="pres">
      <dgm:prSet presAssocID="{B0DD531A-61EB-A44E-8A06-E328CBE66D35}" presName="rect1" presStyleLbl="trAlignAcc1" presStyleIdx="1" presStyleCnt="3">
        <dgm:presLayoutVars>
          <dgm:bulletEnabled val="1"/>
        </dgm:presLayoutVars>
      </dgm:prSet>
      <dgm:spPr/>
    </dgm:pt>
    <dgm:pt modelId="{D9C9A3F6-EB95-F549-84D6-511C5C5B489F}" type="pres">
      <dgm:prSet presAssocID="{B0DD531A-61EB-A44E-8A06-E328CBE66D35}" presName="rect2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0" r="-70000"/>
          </a:stretch>
        </a:blipFill>
      </dgm:spPr>
    </dgm:pt>
    <dgm:pt modelId="{25429928-5FF7-ED4D-960F-354B856DF0FB}" type="pres">
      <dgm:prSet presAssocID="{7CF24D44-2A7C-8E4B-89F0-83C7BD065160}" presName="sibTrans" presStyleCnt="0"/>
      <dgm:spPr/>
    </dgm:pt>
    <dgm:pt modelId="{F31170CD-9C05-4D4F-A85B-8C069D328FA0}" type="pres">
      <dgm:prSet presAssocID="{CAB3BA18-84A3-5A41-8D1D-B23DA87CAF03}" presName="composite" presStyleCnt="0"/>
      <dgm:spPr/>
    </dgm:pt>
    <dgm:pt modelId="{031A9AC2-E255-3045-A9D3-77EDC38190FC}" type="pres">
      <dgm:prSet presAssocID="{CAB3BA18-84A3-5A41-8D1D-B23DA87CAF03}" presName="rect1" presStyleLbl="trAlignAcc1" presStyleIdx="2" presStyleCnt="3">
        <dgm:presLayoutVars>
          <dgm:bulletEnabled val="1"/>
        </dgm:presLayoutVars>
      </dgm:prSet>
      <dgm:spPr/>
    </dgm:pt>
    <dgm:pt modelId="{EF466055-4C5C-174E-9A22-2E452C00A3FF}" type="pres">
      <dgm:prSet presAssocID="{CAB3BA18-84A3-5A41-8D1D-B23DA87CAF03}" presName="rect2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0" r="-80000"/>
          </a:stretch>
        </a:blipFill>
      </dgm:spPr>
    </dgm:pt>
  </dgm:ptLst>
  <dgm:cxnLst>
    <dgm:cxn modelId="{C8BD9609-B330-A748-976B-60AB7E5E4B8B}" srcId="{0D86735C-FE91-3542-B71F-BC2048379DEE}" destId="{CAB3BA18-84A3-5A41-8D1D-B23DA87CAF03}" srcOrd="2" destOrd="0" parTransId="{14EB8D2D-80E9-4046-B102-9496BA867543}" sibTransId="{365FD344-68A1-C841-9391-A9110D1BDB45}"/>
    <dgm:cxn modelId="{458D264A-B331-6444-A513-9306E607CC9C}" type="presOf" srcId="{0D86735C-FE91-3542-B71F-BC2048379DEE}" destId="{9673C272-AC1C-FA4A-862E-1BB5E76340D6}" srcOrd="0" destOrd="0" presId="urn:microsoft.com/office/officeart/2008/layout/PictureStrips"/>
    <dgm:cxn modelId="{7367CF7C-89B5-2B4C-850D-FC92E53EB731}" srcId="{0D86735C-FE91-3542-B71F-BC2048379DEE}" destId="{E2A7FDA9-E333-2944-99EB-2FCC50C8F7E9}" srcOrd="0" destOrd="0" parTransId="{6D02BED2-49D5-614B-B832-589814C15495}" sibTransId="{340456C2-D984-7E4D-9F06-14DE67B59E79}"/>
    <dgm:cxn modelId="{00D9B5A1-F4A6-1D4B-86BC-BEF7E6AD7267}" type="presOf" srcId="{B0DD531A-61EB-A44E-8A06-E328CBE66D35}" destId="{DE4D57BB-0E2A-0043-A029-776BD0C02439}" srcOrd="0" destOrd="0" presId="urn:microsoft.com/office/officeart/2008/layout/PictureStrips"/>
    <dgm:cxn modelId="{7B2B29C6-B7A7-EB4B-A451-024E9801582E}" srcId="{0D86735C-FE91-3542-B71F-BC2048379DEE}" destId="{B0DD531A-61EB-A44E-8A06-E328CBE66D35}" srcOrd="1" destOrd="0" parTransId="{AC241E73-1A36-2A4B-A46E-74BD160C18F9}" sibTransId="{7CF24D44-2A7C-8E4B-89F0-83C7BD065160}"/>
    <dgm:cxn modelId="{77DE7FC9-BD33-F648-B617-20867D09C505}" type="presOf" srcId="{E2A7FDA9-E333-2944-99EB-2FCC50C8F7E9}" destId="{12C65524-1BAF-3947-83F7-68F34E6EFF18}" srcOrd="0" destOrd="0" presId="urn:microsoft.com/office/officeart/2008/layout/PictureStrips"/>
    <dgm:cxn modelId="{66DA03FB-F4BA-A441-8D9B-0E92C74720BA}" type="presOf" srcId="{CAB3BA18-84A3-5A41-8D1D-B23DA87CAF03}" destId="{031A9AC2-E255-3045-A9D3-77EDC38190FC}" srcOrd="0" destOrd="0" presId="urn:microsoft.com/office/officeart/2008/layout/PictureStrips"/>
    <dgm:cxn modelId="{2C19FF6B-5E39-A344-A402-8D286F6EB51F}" type="presParOf" srcId="{9673C272-AC1C-FA4A-862E-1BB5E76340D6}" destId="{39E6BB7B-D1BD-5F42-9BE8-2250202804C2}" srcOrd="0" destOrd="0" presId="urn:microsoft.com/office/officeart/2008/layout/PictureStrips"/>
    <dgm:cxn modelId="{B753184C-1FBC-794A-9E04-E7FAE3282466}" type="presParOf" srcId="{39E6BB7B-D1BD-5F42-9BE8-2250202804C2}" destId="{12C65524-1BAF-3947-83F7-68F34E6EFF18}" srcOrd="0" destOrd="0" presId="urn:microsoft.com/office/officeart/2008/layout/PictureStrips"/>
    <dgm:cxn modelId="{89EFC0A6-5A08-0743-9ADB-C2654511DA47}" type="presParOf" srcId="{39E6BB7B-D1BD-5F42-9BE8-2250202804C2}" destId="{BF3F120A-1FEA-E340-8573-0AD5CFBBEF3F}" srcOrd="1" destOrd="0" presId="urn:microsoft.com/office/officeart/2008/layout/PictureStrips"/>
    <dgm:cxn modelId="{6FF907EC-92C4-AE42-B203-D6B67630180D}" type="presParOf" srcId="{9673C272-AC1C-FA4A-862E-1BB5E76340D6}" destId="{B6EA1D83-D115-134F-A92A-950BED9B9B30}" srcOrd="1" destOrd="0" presId="urn:microsoft.com/office/officeart/2008/layout/PictureStrips"/>
    <dgm:cxn modelId="{BF6AA6AF-3ECC-B643-BC8F-29DB4CD1AA1E}" type="presParOf" srcId="{9673C272-AC1C-FA4A-862E-1BB5E76340D6}" destId="{FCA9306D-55F2-AE46-A0C6-2EE40D736EA7}" srcOrd="2" destOrd="0" presId="urn:microsoft.com/office/officeart/2008/layout/PictureStrips"/>
    <dgm:cxn modelId="{07CCE2C5-CDF8-6143-BF3E-FF6815E97D57}" type="presParOf" srcId="{FCA9306D-55F2-AE46-A0C6-2EE40D736EA7}" destId="{DE4D57BB-0E2A-0043-A029-776BD0C02439}" srcOrd="0" destOrd="0" presId="urn:microsoft.com/office/officeart/2008/layout/PictureStrips"/>
    <dgm:cxn modelId="{D2A5781C-BBD3-1D45-9F3D-C94189ECBAB8}" type="presParOf" srcId="{FCA9306D-55F2-AE46-A0C6-2EE40D736EA7}" destId="{D9C9A3F6-EB95-F549-84D6-511C5C5B489F}" srcOrd="1" destOrd="0" presId="urn:microsoft.com/office/officeart/2008/layout/PictureStrips"/>
    <dgm:cxn modelId="{2E37CB2E-C9D3-3E4D-B078-027067EC14B2}" type="presParOf" srcId="{9673C272-AC1C-FA4A-862E-1BB5E76340D6}" destId="{25429928-5FF7-ED4D-960F-354B856DF0FB}" srcOrd="3" destOrd="0" presId="urn:microsoft.com/office/officeart/2008/layout/PictureStrips"/>
    <dgm:cxn modelId="{F078D115-78DD-434E-AAB4-A9C9C4BCF17F}" type="presParOf" srcId="{9673C272-AC1C-FA4A-862E-1BB5E76340D6}" destId="{F31170CD-9C05-4D4F-A85B-8C069D328FA0}" srcOrd="4" destOrd="0" presId="urn:microsoft.com/office/officeart/2008/layout/PictureStrips"/>
    <dgm:cxn modelId="{5D1838AF-1CE6-9A48-91B1-1B6C482C41C6}" type="presParOf" srcId="{F31170CD-9C05-4D4F-A85B-8C069D328FA0}" destId="{031A9AC2-E255-3045-A9D3-77EDC38190FC}" srcOrd="0" destOrd="0" presId="urn:microsoft.com/office/officeart/2008/layout/PictureStrips"/>
    <dgm:cxn modelId="{6920859C-1781-A24F-B131-F6731D42DD72}" type="presParOf" srcId="{F31170CD-9C05-4D4F-A85B-8C069D328FA0}" destId="{EF466055-4C5C-174E-9A22-2E452C00A3FF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206C062-180C-CD46-8107-9D42B4DFD01F}" type="doc">
      <dgm:prSet loTypeId="urn:microsoft.com/office/officeart/2005/8/layout/lis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C93F41AB-1111-3349-BA48-762CD24518FF}">
      <dgm:prSet phldrT="[Texto]"/>
      <dgm:spPr/>
      <dgm:t>
        <a:bodyPr/>
        <a:lstStyle/>
        <a:p>
          <a:r>
            <a:rPr lang="es-ES" b="1" i="1" dirty="0"/>
            <a:t>Trabajo reproductivo como principal dedicación</a:t>
          </a:r>
          <a:endParaRPr lang="es-ES" dirty="0"/>
        </a:p>
      </dgm:t>
    </dgm:pt>
    <dgm:pt modelId="{6941919E-27BF-C04F-8041-FD644B37E8AB}" type="parTrans" cxnId="{EDC9D2CB-9D17-CB4F-A2B7-3BEA5870A1A2}">
      <dgm:prSet/>
      <dgm:spPr/>
      <dgm:t>
        <a:bodyPr/>
        <a:lstStyle/>
        <a:p>
          <a:endParaRPr lang="es-ES"/>
        </a:p>
      </dgm:t>
    </dgm:pt>
    <dgm:pt modelId="{0613EDC5-0BD1-214C-8859-141317DAEF43}" type="sibTrans" cxnId="{EDC9D2CB-9D17-CB4F-A2B7-3BEA5870A1A2}">
      <dgm:prSet/>
      <dgm:spPr/>
      <dgm:t>
        <a:bodyPr/>
        <a:lstStyle/>
        <a:p>
          <a:endParaRPr lang="es-ES"/>
        </a:p>
      </dgm:t>
    </dgm:pt>
    <dgm:pt modelId="{F66F1904-AE86-7349-A8F3-64181A17C72C}">
      <dgm:prSet phldrT="[Texto]"/>
      <dgm:spPr/>
      <dgm:t>
        <a:bodyPr/>
        <a:lstStyle/>
        <a:p>
          <a:r>
            <a:rPr lang="es-ES" b="1" i="1" dirty="0"/>
            <a:t>Inserción plena al mercado laboral</a:t>
          </a:r>
          <a:endParaRPr lang="es-ES" dirty="0"/>
        </a:p>
      </dgm:t>
    </dgm:pt>
    <dgm:pt modelId="{B255FD9E-BBCF-9F49-B76A-FF9249890F1E}" type="parTrans" cxnId="{04945DF5-77FD-814F-8863-37096A58B809}">
      <dgm:prSet/>
      <dgm:spPr/>
      <dgm:t>
        <a:bodyPr/>
        <a:lstStyle/>
        <a:p>
          <a:endParaRPr lang="es-ES"/>
        </a:p>
      </dgm:t>
    </dgm:pt>
    <dgm:pt modelId="{270B64D9-A1B6-4B48-AD65-4C692E8A7359}" type="sibTrans" cxnId="{04945DF5-77FD-814F-8863-37096A58B809}">
      <dgm:prSet/>
      <dgm:spPr/>
      <dgm:t>
        <a:bodyPr/>
        <a:lstStyle/>
        <a:p>
          <a:endParaRPr lang="es-ES"/>
        </a:p>
      </dgm:t>
    </dgm:pt>
    <dgm:pt modelId="{FD69E2EE-EC93-B642-966B-051F542C0828}">
      <dgm:prSet phldrT="[Texto]"/>
      <dgm:spPr/>
      <dgm:t>
        <a:bodyPr/>
        <a:lstStyle/>
        <a:p>
          <a:r>
            <a:rPr lang="es-ES" b="1" dirty="0"/>
            <a:t>El esfuerzo de combinar el empleo y las tareas de cuidado</a:t>
          </a:r>
          <a:endParaRPr lang="es-ES" dirty="0"/>
        </a:p>
      </dgm:t>
    </dgm:pt>
    <dgm:pt modelId="{ACA911DD-5BBA-0C46-BDAB-B4DA5D0E76A6}" type="parTrans" cxnId="{70B1681B-E220-A146-AF7F-D4ECC4E5B9E2}">
      <dgm:prSet/>
      <dgm:spPr/>
      <dgm:t>
        <a:bodyPr/>
        <a:lstStyle/>
        <a:p>
          <a:endParaRPr lang="es-ES"/>
        </a:p>
      </dgm:t>
    </dgm:pt>
    <dgm:pt modelId="{72F3DBFE-2567-D548-99C9-3D098E38A9E3}" type="sibTrans" cxnId="{70B1681B-E220-A146-AF7F-D4ECC4E5B9E2}">
      <dgm:prSet/>
      <dgm:spPr/>
      <dgm:t>
        <a:bodyPr/>
        <a:lstStyle/>
        <a:p>
          <a:endParaRPr lang="es-ES"/>
        </a:p>
      </dgm:t>
    </dgm:pt>
    <dgm:pt modelId="{373380B0-A90F-6A4B-8FB7-059907FC973F}" type="pres">
      <dgm:prSet presAssocID="{7206C062-180C-CD46-8107-9D42B4DFD01F}" presName="linear" presStyleCnt="0">
        <dgm:presLayoutVars>
          <dgm:dir/>
          <dgm:animLvl val="lvl"/>
          <dgm:resizeHandles val="exact"/>
        </dgm:presLayoutVars>
      </dgm:prSet>
      <dgm:spPr/>
    </dgm:pt>
    <dgm:pt modelId="{B59DDC5E-8172-404B-9F7D-2B43EB716D80}" type="pres">
      <dgm:prSet presAssocID="{C93F41AB-1111-3349-BA48-762CD24518FF}" presName="parentLin" presStyleCnt="0"/>
      <dgm:spPr/>
    </dgm:pt>
    <dgm:pt modelId="{F06A78A1-3258-9348-987B-00DCD0B38A02}" type="pres">
      <dgm:prSet presAssocID="{C93F41AB-1111-3349-BA48-762CD24518FF}" presName="parentLeftMargin" presStyleLbl="node1" presStyleIdx="0" presStyleCnt="3"/>
      <dgm:spPr/>
    </dgm:pt>
    <dgm:pt modelId="{79D56494-0D49-5748-BBC2-866F2F0276DD}" type="pres">
      <dgm:prSet presAssocID="{C93F41AB-1111-3349-BA48-762CD24518FF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C8DDB66-0AF5-E240-95AB-EC718C0B0C0E}" type="pres">
      <dgm:prSet presAssocID="{C93F41AB-1111-3349-BA48-762CD24518FF}" presName="negativeSpace" presStyleCnt="0"/>
      <dgm:spPr/>
    </dgm:pt>
    <dgm:pt modelId="{D2B207A6-2CD6-3243-976B-FA457977C53F}" type="pres">
      <dgm:prSet presAssocID="{C93F41AB-1111-3349-BA48-762CD24518FF}" presName="childText" presStyleLbl="conFgAcc1" presStyleIdx="0" presStyleCnt="3" custLinFactNeighborX="-1964" custLinFactNeighborY="16601">
        <dgm:presLayoutVars>
          <dgm:bulletEnabled val="1"/>
        </dgm:presLayoutVars>
      </dgm:prSet>
      <dgm:spPr/>
    </dgm:pt>
    <dgm:pt modelId="{DCC954B3-8BA7-704A-B34A-67E4C3AC65FC}" type="pres">
      <dgm:prSet presAssocID="{0613EDC5-0BD1-214C-8859-141317DAEF43}" presName="spaceBetweenRectangles" presStyleCnt="0"/>
      <dgm:spPr/>
    </dgm:pt>
    <dgm:pt modelId="{5F7F2AA9-E1FF-0A42-A825-7C22BAA3BD55}" type="pres">
      <dgm:prSet presAssocID="{FD69E2EE-EC93-B642-966B-051F542C0828}" presName="parentLin" presStyleCnt="0"/>
      <dgm:spPr/>
    </dgm:pt>
    <dgm:pt modelId="{1AE589CE-288E-FE42-B374-498041D42E5E}" type="pres">
      <dgm:prSet presAssocID="{FD69E2EE-EC93-B642-966B-051F542C0828}" presName="parentLeftMargin" presStyleLbl="node1" presStyleIdx="0" presStyleCnt="3"/>
      <dgm:spPr/>
    </dgm:pt>
    <dgm:pt modelId="{C38619EF-25D3-864E-9114-B12503F5075B}" type="pres">
      <dgm:prSet presAssocID="{FD69E2EE-EC93-B642-966B-051F542C082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322874C-4884-E84F-8D4C-E7E0D8777B67}" type="pres">
      <dgm:prSet presAssocID="{FD69E2EE-EC93-B642-966B-051F542C0828}" presName="negativeSpace" presStyleCnt="0"/>
      <dgm:spPr/>
    </dgm:pt>
    <dgm:pt modelId="{561F2891-BFC5-0447-A912-ED38B0F15831}" type="pres">
      <dgm:prSet presAssocID="{FD69E2EE-EC93-B642-966B-051F542C0828}" presName="childText" presStyleLbl="conFgAcc1" presStyleIdx="1" presStyleCnt="3">
        <dgm:presLayoutVars>
          <dgm:bulletEnabled val="1"/>
        </dgm:presLayoutVars>
      </dgm:prSet>
      <dgm:spPr/>
    </dgm:pt>
    <dgm:pt modelId="{D10C30D2-690B-6546-8AB8-1944ADEF8CA6}" type="pres">
      <dgm:prSet presAssocID="{72F3DBFE-2567-D548-99C9-3D098E38A9E3}" presName="spaceBetweenRectangles" presStyleCnt="0"/>
      <dgm:spPr/>
    </dgm:pt>
    <dgm:pt modelId="{24DAC5ED-4471-AA41-A00C-B7A0F157EED0}" type="pres">
      <dgm:prSet presAssocID="{F66F1904-AE86-7349-A8F3-64181A17C72C}" presName="parentLin" presStyleCnt="0"/>
      <dgm:spPr/>
    </dgm:pt>
    <dgm:pt modelId="{1A27D15C-EE57-AB4A-B2E3-D80A3D05D4BB}" type="pres">
      <dgm:prSet presAssocID="{F66F1904-AE86-7349-A8F3-64181A17C72C}" presName="parentLeftMargin" presStyleLbl="node1" presStyleIdx="1" presStyleCnt="3"/>
      <dgm:spPr/>
    </dgm:pt>
    <dgm:pt modelId="{C145331A-AE91-E542-9817-713A64BAC258}" type="pres">
      <dgm:prSet presAssocID="{F66F1904-AE86-7349-A8F3-64181A17C72C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360E1783-90EE-6A4F-9968-0E25D8B59694}" type="pres">
      <dgm:prSet presAssocID="{F66F1904-AE86-7349-A8F3-64181A17C72C}" presName="negativeSpace" presStyleCnt="0"/>
      <dgm:spPr/>
    </dgm:pt>
    <dgm:pt modelId="{3C8C9F39-C3A0-3847-AA86-DC78BCA83570}" type="pres">
      <dgm:prSet presAssocID="{F66F1904-AE86-7349-A8F3-64181A17C72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70B1681B-E220-A146-AF7F-D4ECC4E5B9E2}" srcId="{7206C062-180C-CD46-8107-9D42B4DFD01F}" destId="{FD69E2EE-EC93-B642-966B-051F542C0828}" srcOrd="1" destOrd="0" parTransId="{ACA911DD-5BBA-0C46-BDAB-B4DA5D0E76A6}" sibTransId="{72F3DBFE-2567-D548-99C9-3D098E38A9E3}"/>
    <dgm:cxn modelId="{BB66F238-5895-D948-843E-C9846528921D}" type="presOf" srcId="{C93F41AB-1111-3349-BA48-762CD24518FF}" destId="{F06A78A1-3258-9348-987B-00DCD0B38A02}" srcOrd="0" destOrd="0" presId="urn:microsoft.com/office/officeart/2005/8/layout/list1"/>
    <dgm:cxn modelId="{0C191A4A-A6A0-B148-82E1-D0061CDD6E29}" type="presOf" srcId="{C93F41AB-1111-3349-BA48-762CD24518FF}" destId="{79D56494-0D49-5748-BBC2-866F2F0276DD}" srcOrd="1" destOrd="0" presId="urn:microsoft.com/office/officeart/2005/8/layout/list1"/>
    <dgm:cxn modelId="{94F61365-BEC7-C244-A22D-8E804A820528}" type="presOf" srcId="{FD69E2EE-EC93-B642-966B-051F542C0828}" destId="{1AE589CE-288E-FE42-B374-498041D42E5E}" srcOrd="0" destOrd="0" presId="urn:microsoft.com/office/officeart/2005/8/layout/list1"/>
    <dgm:cxn modelId="{5DEED28A-9BBC-4945-A43A-772A92543DFB}" type="presOf" srcId="{7206C062-180C-CD46-8107-9D42B4DFD01F}" destId="{373380B0-A90F-6A4B-8FB7-059907FC973F}" srcOrd="0" destOrd="0" presId="urn:microsoft.com/office/officeart/2005/8/layout/list1"/>
    <dgm:cxn modelId="{9574979D-7F44-0A41-B05D-660742E2B651}" type="presOf" srcId="{F66F1904-AE86-7349-A8F3-64181A17C72C}" destId="{1A27D15C-EE57-AB4A-B2E3-D80A3D05D4BB}" srcOrd="0" destOrd="0" presId="urn:microsoft.com/office/officeart/2005/8/layout/list1"/>
    <dgm:cxn modelId="{56B3E0AE-B8CF-F84A-AC9C-DE83D467E470}" type="presOf" srcId="{F66F1904-AE86-7349-A8F3-64181A17C72C}" destId="{C145331A-AE91-E542-9817-713A64BAC258}" srcOrd="1" destOrd="0" presId="urn:microsoft.com/office/officeart/2005/8/layout/list1"/>
    <dgm:cxn modelId="{EDC9D2CB-9D17-CB4F-A2B7-3BEA5870A1A2}" srcId="{7206C062-180C-CD46-8107-9D42B4DFD01F}" destId="{C93F41AB-1111-3349-BA48-762CD24518FF}" srcOrd="0" destOrd="0" parTransId="{6941919E-27BF-C04F-8041-FD644B37E8AB}" sibTransId="{0613EDC5-0BD1-214C-8859-141317DAEF43}"/>
    <dgm:cxn modelId="{04945DF5-77FD-814F-8863-37096A58B809}" srcId="{7206C062-180C-CD46-8107-9D42B4DFD01F}" destId="{F66F1904-AE86-7349-A8F3-64181A17C72C}" srcOrd="2" destOrd="0" parTransId="{B255FD9E-BBCF-9F49-B76A-FF9249890F1E}" sibTransId="{270B64D9-A1B6-4B48-AD65-4C692E8A7359}"/>
    <dgm:cxn modelId="{44DEF8FC-43AC-364C-B608-64071E0F213E}" type="presOf" srcId="{FD69E2EE-EC93-B642-966B-051F542C0828}" destId="{C38619EF-25D3-864E-9114-B12503F5075B}" srcOrd="1" destOrd="0" presId="urn:microsoft.com/office/officeart/2005/8/layout/list1"/>
    <dgm:cxn modelId="{FD9351A6-BD76-7649-B028-F63C37F72C13}" type="presParOf" srcId="{373380B0-A90F-6A4B-8FB7-059907FC973F}" destId="{B59DDC5E-8172-404B-9F7D-2B43EB716D80}" srcOrd="0" destOrd="0" presId="urn:microsoft.com/office/officeart/2005/8/layout/list1"/>
    <dgm:cxn modelId="{E40967CC-8FD0-B54B-9BA4-E73FBD8307FA}" type="presParOf" srcId="{B59DDC5E-8172-404B-9F7D-2B43EB716D80}" destId="{F06A78A1-3258-9348-987B-00DCD0B38A02}" srcOrd="0" destOrd="0" presId="urn:microsoft.com/office/officeart/2005/8/layout/list1"/>
    <dgm:cxn modelId="{34E57D66-2434-A743-8FAB-5FEA49F1009E}" type="presParOf" srcId="{B59DDC5E-8172-404B-9F7D-2B43EB716D80}" destId="{79D56494-0D49-5748-BBC2-866F2F0276DD}" srcOrd="1" destOrd="0" presId="urn:microsoft.com/office/officeart/2005/8/layout/list1"/>
    <dgm:cxn modelId="{0E904913-C596-6A40-A8E5-2AC0F265EAE6}" type="presParOf" srcId="{373380B0-A90F-6A4B-8FB7-059907FC973F}" destId="{2C8DDB66-0AF5-E240-95AB-EC718C0B0C0E}" srcOrd="1" destOrd="0" presId="urn:microsoft.com/office/officeart/2005/8/layout/list1"/>
    <dgm:cxn modelId="{16D71B62-40D4-FD40-A3D5-977A18CDB349}" type="presParOf" srcId="{373380B0-A90F-6A4B-8FB7-059907FC973F}" destId="{D2B207A6-2CD6-3243-976B-FA457977C53F}" srcOrd="2" destOrd="0" presId="urn:microsoft.com/office/officeart/2005/8/layout/list1"/>
    <dgm:cxn modelId="{1C305797-B89C-9446-9B8F-71E50569421C}" type="presParOf" srcId="{373380B0-A90F-6A4B-8FB7-059907FC973F}" destId="{DCC954B3-8BA7-704A-B34A-67E4C3AC65FC}" srcOrd="3" destOrd="0" presId="urn:microsoft.com/office/officeart/2005/8/layout/list1"/>
    <dgm:cxn modelId="{CBD6A178-2EF1-8349-8966-7DCC276781B3}" type="presParOf" srcId="{373380B0-A90F-6A4B-8FB7-059907FC973F}" destId="{5F7F2AA9-E1FF-0A42-A825-7C22BAA3BD55}" srcOrd="4" destOrd="0" presId="urn:microsoft.com/office/officeart/2005/8/layout/list1"/>
    <dgm:cxn modelId="{85172E88-C1C9-9046-9CA5-070EFC516520}" type="presParOf" srcId="{5F7F2AA9-E1FF-0A42-A825-7C22BAA3BD55}" destId="{1AE589CE-288E-FE42-B374-498041D42E5E}" srcOrd="0" destOrd="0" presId="urn:microsoft.com/office/officeart/2005/8/layout/list1"/>
    <dgm:cxn modelId="{0E88E0FD-4A26-3746-A635-7F7E045ED5F6}" type="presParOf" srcId="{5F7F2AA9-E1FF-0A42-A825-7C22BAA3BD55}" destId="{C38619EF-25D3-864E-9114-B12503F5075B}" srcOrd="1" destOrd="0" presId="urn:microsoft.com/office/officeart/2005/8/layout/list1"/>
    <dgm:cxn modelId="{F31F970A-EE55-A847-A208-9D6997A7887E}" type="presParOf" srcId="{373380B0-A90F-6A4B-8FB7-059907FC973F}" destId="{6322874C-4884-E84F-8D4C-E7E0D8777B67}" srcOrd="5" destOrd="0" presId="urn:microsoft.com/office/officeart/2005/8/layout/list1"/>
    <dgm:cxn modelId="{30753835-4398-F245-BA21-4B98F86D60A2}" type="presParOf" srcId="{373380B0-A90F-6A4B-8FB7-059907FC973F}" destId="{561F2891-BFC5-0447-A912-ED38B0F15831}" srcOrd="6" destOrd="0" presId="urn:microsoft.com/office/officeart/2005/8/layout/list1"/>
    <dgm:cxn modelId="{785BDE87-F9BA-4646-8D7E-B294BA4B5CF4}" type="presParOf" srcId="{373380B0-A90F-6A4B-8FB7-059907FC973F}" destId="{D10C30D2-690B-6546-8AB8-1944ADEF8CA6}" srcOrd="7" destOrd="0" presId="urn:microsoft.com/office/officeart/2005/8/layout/list1"/>
    <dgm:cxn modelId="{C6060CE6-22FD-8345-8885-BD4631013858}" type="presParOf" srcId="{373380B0-A90F-6A4B-8FB7-059907FC973F}" destId="{24DAC5ED-4471-AA41-A00C-B7A0F157EED0}" srcOrd="8" destOrd="0" presId="urn:microsoft.com/office/officeart/2005/8/layout/list1"/>
    <dgm:cxn modelId="{BA724796-2A07-0C43-843D-B1A52E482674}" type="presParOf" srcId="{24DAC5ED-4471-AA41-A00C-B7A0F157EED0}" destId="{1A27D15C-EE57-AB4A-B2E3-D80A3D05D4BB}" srcOrd="0" destOrd="0" presId="urn:microsoft.com/office/officeart/2005/8/layout/list1"/>
    <dgm:cxn modelId="{51B807DA-C422-2F49-B653-D2386D1C89EB}" type="presParOf" srcId="{24DAC5ED-4471-AA41-A00C-B7A0F157EED0}" destId="{C145331A-AE91-E542-9817-713A64BAC258}" srcOrd="1" destOrd="0" presId="urn:microsoft.com/office/officeart/2005/8/layout/list1"/>
    <dgm:cxn modelId="{EF38F571-7E00-5640-AB39-4C6D6E651D59}" type="presParOf" srcId="{373380B0-A90F-6A4B-8FB7-059907FC973F}" destId="{360E1783-90EE-6A4F-9968-0E25D8B59694}" srcOrd="9" destOrd="0" presId="urn:microsoft.com/office/officeart/2005/8/layout/list1"/>
    <dgm:cxn modelId="{CD94E092-E0C1-5D45-A7CE-1011C44F6247}" type="presParOf" srcId="{373380B0-A90F-6A4B-8FB7-059907FC973F}" destId="{3C8C9F39-C3A0-3847-AA86-DC78BCA83570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50CE8C-488A-6445-988A-84D74CFC7250}">
      <dsp:nvSpPr>
        <dsp:cNvPr id="0" name=""/>
        <dsp:cNvSpPr/>
      </dsp:nvSpPr>
      <dsp:spPr>
        <a:xfrm>
          <a:off x="4558" y="0"/>
          <a:ext cx="3986125" cy="92484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74676" rIns="37338" bIns="7467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Sociedad de clases</a:t>
          </a:r>
        </a:p>
      </dsp:txBody>
      <dsp:txXfrm>
        <a:off x="4558" y="0"/>
        <a:ext cx="3754914" cy="924843"/>
      </dsp:txXfrm>
    </dsp:sp>
    <dsp:sp modelId="{826F9C24-CE53-0741-92B9-D0BD118AFA24}">
      <dsp:nvSpPr>
        <dsp:cNvPr id="0" name=""/>
        <dsp:cNvSpPr/>
      </dsp:nvSpPr>
      <dsp:spPr>
        <a:xfrm>
          <a:off x="3193459" y="0"/>
          <a:ext cx="3986125" cy="9248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74676" rIns="37338" bIns="7467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Educación</a:t>
          </a:r>
        </a:p>
      </dsp:txBody>
      <dsp:txXfrm>
        <a:off x="3655881" y="0"/>
        <a:ext cx="3061282" cy="924843"/>
      </dsp:txXfrm>
    </dsp:sp>
    <dsp:sp modelId="{52587D7D-321D-844C-B9CD-2DF08F45EEAA}">
      <dsp:nvSpPr>
        <dsp:cNvPr id="0" name=""/>
        <dsp:cNvSpPr/>
      </dsp:nvSpPr>
      <dsp:spPr>
        <a:xfrm>
          <a:off x="6382359" y="0"/>
          <a:ext cx="3986125" cy="9248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74676" rIns="37338" bIns="7467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Empleo</a:t>
          </a:r>
        </a:p>
      </dsp:txBody>
      <dsp:txXfrm>
        <a:off x="6844781" y="0"/>
        <a:ext cx="3061282" cy="9248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50CE8C-488A-6445-988A-84D74CFC7250}">
      <dsp:nvSpPr>
        <dsp:cNvPr id="0" name=""/>
        <dsp:cNvSpPr/>
      </dsp:nvSpPr>
      <dsp:spPr>
        <a:xfrm>
          <a:off x="4558" y="0"/>
          <a:ext cx="3986125" cy="92484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74676" rIns="37338" bIns="7467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Jerarquías sociales</a:t>
          </a:r>
        </a:p>
      </dsp:txBody>
      <dsp:txXfrm>
        <a:off x="4558" y="0"/>
        <a:ext cx="3754914" cy="924843"/>
      </dsp:txXfrm>
    </dsp:sp>
    <dsp:sp modelId="{826F9C24-CE53-0741-92B9-D0BD118AFA24}">
      <dsp:nvSpPr>
        <dsp:cNvPr id="0" name=""/>
        <dsp:cNvSpPr/>
      </dsp:nvSpPr>
      <dsp:spPr>
        <a:xfrm>
          <a:off x="3193459" y="0"/>
          <a:ext cx="3986125" cy="9248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74676" rIns="37338" bIns="7467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Educación</a:t>
          </a:r>
        </a:p>
      </dsp:txBody>
      <dsp:txXfrm>
        <a:off x="3655881" y="0"/>
        <a:ext cx="3061282" cy="924843"/>
      </dsp:txXfrm>
    </dsp:sp>
    <dsp:sp modelId="{52587D7D-321D-844C-B9CD-2DF08F45EEAA}">
      <dsp:nvSpPr>
        <dsp:cNvPr id="0" name=""/>
        <dsp:cNvSpPr/>
      </dsp:nvSpPr>
      <dsp:spPr>
        <a:xfrm>
          <a:off x="6382359" y="0"/>
          <a:ext cx="3986125" cy="9248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74676" rIns="37338" bIns="7467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Empleo</a:t>
          </a:r>
        </a:p>
      </dsp:txBody>
      <dsp:txXfrm>
        <a:off x="6844781" y="0"/>
        <a:ext cx="3061282" cy="9248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014D60-A1C5-164C-BF93-3900CD3A40EA}">
      <dsp:nvSpPr>
        <dsp:cNvPr id="0" name=""/>
        <dsp:cNvSpPr/>
      </dsp:nvSpPr>
      <dsp:spPr>
        <a:xfrm>
          <a:off x="622605" y="0"/>
          <a:ext cx="6648667" cy="4155417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6FC142-F76A-4643-A02D-1B608C4CFDB3}">
      <dsp:nvSpPr>
        <dsp:cNvPr id="0" name=""/>
        <dsp:cNvSpPr/>
      </dsp:nvSpPr>
      <dsp:spPr>
        <a:xfrm>
          <a:off x="1466986" y="2868068"/>
          <a:ext cx="172865" cy="1728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7C0135-F6D0-D840-9DAF-076C7F4A1ED4}">
      <dsp:nvSpPr>
        <dsp:cNvPr id="0" name=""/>
        <dsp:cNvSpPr/>
      </dsp:nvSpPr>
      <dsp:spPr>
        <a:xfrm>
          <a:off x="1553418" y="2954501"/>
          <a:ext cx="1549139" cy="1200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598" tIns="0" rIns="0" bIns="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b="1" kern="1200" dirty="0"/>
            <a:t>Educación</a:t>
          </a:r>
          <a:r>
            <a:rPr lang="es-ES" sz="2600" kern="1200" dirty="0"/>
            <a:t> </a:t>
          </a:r>
        </a:p>
      </dsp:txBody>
      <dsp:txXfrm>
        <a:off x="1553418" y="2954501"/>
        <a:ext cx="1549139" cy="1200915"/>
      </dsp:txXfrm>
    </dsp:sp>
    <dsp:sp modelId="{BEE71B13-F920-A14B-BC5D-240323C47B1D}">
      <dsp:nvSpPr>
        <dsp:cNvPr id="0" name=""/>
        <dsp:cNvSpPr/>
      </dsp:nvSpPr>
      <dsp:spPr>
        <a:xfrm>
          <a:off x="2992855" y="1738626"/>
          <a:ext cx="312487" cy="3124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E956F5-742F-0440-8EA8-C6DAF4149669}">
      <dsp:nvSpPr>
        <dsp:cNvPr id="0" name=""/>
        <dsp:cNvSpPr/>
      </dsp:nvSpPr>
      <dsp:spPr>
        <a:xfrm>
          <a:off x="3149098" y="1894870"/>
          <a:ext cx="1595680" cy="2260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581" tIns="0" rIns="0" bIns="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b="1" kern="1200" dirty="0"/>
            <a:t>Empleo</a:t>
          </a:r>
        </a:p>
      </dsp:txBody>
      <dsp:txXfrm>
        <a:off x="3149098" y="1894870"/>
        <a:ext cx="1595680" cy="2260546"/>
      </dsp:txXfrm>
    </dsp:sp>
    <dsp:sp modelId="{C1C419D9-81B3-494B-AC46-B0F0867A845F}">
      <dsp:nvSpPr>
        <dsp:cNvPr id="0" name=""/>
        <dsp:cNvSpPr/>
      </dsp:nvSpPr>
      <dsp:spPr>
        <a:xfrm>
          <a:off x="4827887" y="1051320"/>
          <a:ext cx="432163" cy="43216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299C39-E079-E54F-BC19-27DF0F66F6C8}">
      <dsp:nvSpPr>
        <dsp:cNvPr id="0" name=""/>
        <dsp:cNvSpPr/>
      </dsp:nvSpPr>
      <dsp:spPr>
        <a:xfrm>
          <a:off x="5043969" y="1267402"/>
          <a:ext cx="1595680" cy="2888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994" tIns="0" rIns="0" bIns="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b="1" kern="1200" dirty="0"/>
            <a:t>Inserción laboral</a:t>
          </a:r>
        </a:p>
      </dsp:txBody>
      <dsp:txXfrm>
        <a:off x="5043969" y="1267402"/>
        <a:ext cx="1595680" cy="288801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39CC21-DB58-0D4C-9E4A-29FAF8D64BC1}">
      <dsp:nvSpPr>
        <dsp:cNvPr id="0" name=""/>
        <dsp:cNvSpPr/>
      </dsp:nvSpPr>
      <dsp:spPr>
        <a:xfrm>
          <a:off x="2132885" y="2058302"/>
          <a:ext cx="2515703" cy="2515703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Educación</a:t>
          </a:r>
        </a:p>
      </dsp:txBody>
      <dsp:txXfrm>
        <a:off x="2638653" y="2647593"/>
        <a:ext cx="1504167" cy="1293124"/>
      </dsp:txXfrm>
    </dsp:sp>
    <dsp:sp modelId="{5631AFD4-F029-BB40-927F-E209ABA5AA4D}">
      <dsp:nvSpPr>
        <dsp:cNvPr id="0" name=""/>
        <dsp:cNvSpPr/>
      </dsp:nvSpPr>
      <dsp:spPr>
        <a:xfrm>
          <a:off x="669203" y="1463681"/>
          <a:ext cx="1829602" cy="1829602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Mercado de trabajo</a:t>
          </a:r>
        </a:p>
      </dsp:txBody>
      <dsp:txXfrm>
        <a:off x="1129811" y="1927073"/>
        <a:ext cx="908386" cy="902818"/>
      </dsp:txXfrm>
    </dsp:sp>
    <dsp:sp modelId="{5E6E0C29-CF5F-3F41-9489-3AA8FF52BBC9}">
      <dsp:nvSpPr>
        <dsp:cNvPr id="0" name=""/>
        <dsp:cNvSpPr/>
      </dsp:nvSpPr>
      <dsp:spPr>
        <a:xfrm rot="20700000">
          <a:off x="1693967" y="201442"/>
          <a:ext cx="1792636" cy="1792636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Ciclo económico</a:t>
          </a:r>
        </a:p>
      </dsp:txBody>
      <dsp:txXfrm rot="-20700000">
        <a:off x="2087145" y="594620"/>
        <a:ext cx="1006281" cy="1006281"/>
      </dsp:txXfrm>
    </dsp:sp>
    <dsp:sp modelId="{945B02DA-564C-D74A-81C4-5460C95724D2}">
      <dsp:nvSpPr>
        <dsp:cNvPr id="0" name=""/>
        <dsp:cNvSpPr/>
      </dsp:nvSpPr>
      <dsp:spPr>
        <a:xfrm>
          <a:off x="1943631" y="1676302"/>
          <a:ext cx="3220100" cy="3220100"/>
        </a:xfrm>
        <a:prstGeom prst="circularArrow">
          <a:avLst>
            <a:gd name="adj1" fmla="val 4688"/>
            <a:gd name="adj2" fmla="val 299029"/>
            <a:gd name="adj3" fmla="val 2524556"/>
            <a:gd name="adj4" fmla="val 15843319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7237CB5-FDAB-C64E-97B8-50FD778ED6BB}">
      <dsp:nvSpPr>
        <dsp:cNvPr id="0" name=""/>
        <dsp:cNvSpPr/>
      </dsp:nvSpPr>
      <dsp:spPr>
        <a:xfrm>
          <a:off x="345184" y="1057230"/>
          <a:ext cx="2339604" cy="2339604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7BAFB3A-D453-3B4B-B2E1-FEA8756EB65A}">
      <dsp:nvSpPr>
        <dsp:cNvPr id="0" name=""/>
        <dsp:cNvSpPr/>
      </dsp:nvSpPr>
      <dsp:spPr>
        <a:xfrm>
          <a:off x="1279312" y="-192841"/>
          <a:ext cx="2522564" cy="2522564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C65524-1BAF-3947-83F7-68F34E6EFF18}">
      <dsp:nvSpPr>
        <dsp:cNvPr id="0" name=""/>
        <dsp:cNvSpPr/>
      </dsp:nvSpPr>
      <dsp:spPr>
        <a:xfrm>
          <a:off x="2483091" y="131551"/>
          <a:ext cx="2267683" cy="70865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9993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100" kern="1200" dirty="0"/>
            <a:t>Efecto fila</a:t>
          </a:r>
        </a:p>
      </dsp:txBody>
      <dsp:txXfrm>
        <a:off x="2483091" y="131551"/>
        <a:ext cx="2267683" cy="708651"/>
      </dsp:txXfrm>
    </dsp:sp>
    <dsp:sp modelId="{BF3F120A-1FEA-E340-8573-0AD5CFBBEF3F}">
      <dsp:nvSpPr>
        <dsp:cNvPr id="0" name=""/>
        <dsp:cNvSpPr/>
      </dsp:nvSpPr>
      <dsp:spPr>
        <a:xfrm>
          <a:off x="2388604" y="29190"/>
          <a:ext cx="496055" cy="74408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E4D57BB-0E2A-0043-A029-776BD0C02439}">
      <dsp:nvSpPr>
        <dsp:cNvPr id="0" name=""/>
        <dsp:cNvSpPr/>
      </dsp:nvSpPr>
      <dsp:spPr>
        <a:xfrm>
          <a:off x="4929527" y="131742"/>
          <a:ext cx="2266251" cy="70820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969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100" kern="1200" dirty="0"/>
            <a:t>Efecto Trampolín</a:t>
          </a:r>
        </a:p>
      </dsp:txBody>
      <dsp:txXfrm>
        <a:off x="4929527" y="131742"/>
        <a:ext cx="2266251" cy="708203"/>
      </dsp:txXfrm>
    </dsp:sp>
    <dsp:sp modelId="{D9C9A3F6-EB95-F549-84D6-511C5C5B489F}">
      <dsp:nvSpPr>
        <dsp:cNvPr id="0" name=""/>
        <dsp:cNvSpPr/>
      </dsp:nvSpPr>
      <dsp:spPr>
        <a:xfrm>
          <a:off x="4835100" y="29446"/>
          <a:ext cx="495742" cy="743613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0" r="-70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31A9AC2-E255-3045-A9D3-77EDC38190FC}">
      <dsp:nvSpPr>
        <dsp:cNvPr id="0" name=""/>
        <dsp:cNvSpPr/>
      </dsp:nvSpPr>
      <dsp:spPr>
        <a:xfrm>
          <a:off x="7374173" y="132890"/>
          <a:ext cx="2257666" cy="70552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7873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100" kern="1200" dirty="0"/>
            <a:t>Efecto</a:t>
          </a:r>
          <a:r>
            <a:rPr lang="es-ES_tradnl" sz="2100" kern="1200" baseline="0" dirty="0"/>
            <a:t> Paracaídas</a:t>
          </a:r>
          <a:endParaRPr lang="es-ES_tradnl" sz="2100" kern="1200" dirty="0"/>
        </a:p>
      </dsp:txBody>
      <dsp:txXfrm>
        <a:off x="7374173" y="132890"/>
        <a:ext cx="2257666" cy="705520"/>
      </dsp:txXfrm>
    </dsp:sp>
    <dsp:sp modelId="{EF466055-4C5C-174E-9A22-2E452C00A3FF}">
      <dsp:nvSpPr>
        <dsp:cNvPr id="0" name=""/>
        <dsp:cNvSpPr/>
      </dsp:nvSpPr>
      <dsp:spPr>
        <a:xfrm>
          <a:off x="7280103" y="30981"/>
          <a:ext cx="493864" cy="74079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0" r="-80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B207A6-2CD6-3243-976B-FA457977C53F}">
      <dsp:nvSpPr>
        <dsp:cNvPr id="0" name=""/>
        <dsp:cNvSpPr/>
      </dsp:nvSpPr>
      <dsp:spPr>
        <a:xfrm>
          <a:off x="0" y="1249513"/>
          <a:ext cx="5476875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D56494-0D49-5748-BBC2-866F2F0276DD}">
      <dsp:nvSpPr>
        <dsp:cNvPr id="0" name=""/>
        <dsp:cNvSpPr/>
      </dsp:nvSpPr>
      <dsp:spPr>
        <a:xfrm>
          <a:off x="273843" y="936384"/>
          <a:ext cx="3833812" cy="590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909" tIns="0" rIns="144909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i="1" kern="1200" dirty="0"/>
            <a:t>Trabajo reproductivo como principal dedicación</a:t>
          </a:r>
          <a:endParaRPr lang="es-ES" sz="2000" kern="1200" dirty="0"/>
        </a:p>
      </dsp:txBody>
      <dsp:txXfrm>
        <a:off x="302664" y="965205"/>
        <a:ext cx="3776170" cy="532758"/>
      </dsp:txXfrm>
    </dsp:sp>
    <dsp:sp modelId="{561F2891-BFC5-0447-A912-ED38B0F15831}">
      <dsp:nvSpPr>
        <dsp:cNvPr id="0" name=""/>
        <dsp:cNvSpPr/>
      </dsp:nvSpPr>
      <dsp:spPr>
        <a:xfrm>
          <a:off x="0" y="2138784"/>
          <a:ext cx="5476875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8619EF-25D3-864E-9114-B12503F5075B}">
      <dsp:nvSpPr>
        <dsp:cNvPr id="0" name=""/>
        <dsp:cNvSpPr/>
      </dsp:nvSpPr>
      <dsp:spPr>
        <a:xfrm>
          <a:off x="273843" y="1843584"/>
          <a:ext cx="3833812" cy="590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909" tIns="0" rIns="144909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El esfuerzo de combinar el empleo y las tareas de cuidado</a:t>
          </a:r>
          <a:endParaRPr lang="es-ES" sz="2000" kern="1200" dirty="0"/>
        </a:p>
      </dsp:txBody>
      <dsp:txXfrm>
        <a:off x="302664" y="1872405"/>
        <a:ext cx="3776170" cy="532758"/>
      </dsp:txXfrm>
    </dsp:sp>
    <dsp:sp modelId="{3C8C9F39-C3A0-3847-AA86-DC78BCA83570}">
      <dsp:nvSpPr>
        <dsp:cNvPr id="0" name=""/>
        <dsp:cNvSpPr/>
      </dsp:nvSpPr>
      <dsp:spPr>
        <a:xfrm>
          <a:off x="0" y="3045984"/>
          <a:ext cx="5476875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45331A-AE91-E542-9817-713A64BAC258}">
      <dsp:nvSpPr>
        <dsp:cNvPr id="0" name=""/>
        <dsp:cNvSpPr/>
      </dsp:nvSpPr>
      <dsp:spPr>
        <a:xfrm>
          <a:off x="273843" y="2750784"/>
          <a:ext cx="3833812" cy="590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909" tIns="0" rIns="144909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i="1" kern="1200" dirty="0"/>
            <a:t>Inserción plena al mercado laboral</a:t>
          </a:r>
          <a:endParaRPr lang="es-ES" sz="2000" kern="1200" dirty="0"/>
        </a:p>
      </dsp:txBody>
      <dsp:txXfrm>
        <a:off x="302664" y="2779605"/>
        <a:ext cx="3776170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C0380-64B9-8947-B2C2-FDB24190C1F4}" type="datetimeFigureOut">
              <a:rPr lang="es-AR" smtClean="0"/>
              <a:t>2/3/20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40C174-7D5A-F34E-8802-634EE96859B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45545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40C174-7D5A-F34E-8802-634EE96859BA}" type="slidenum">
              <a:rPr lang="es-AR" smtClean="0"/>
              <a:t>10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92054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3/2/20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‹Nº›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6198689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756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3/2/20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8373531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3/2/20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179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3/2/20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688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3/2/20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787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3/2/20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885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3/2/20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58183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3/2/20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0088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446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821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3/2/20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28786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flacso.org.ar/formacion-academica/maestria-en-estudios-y-relaciones-del-trabajo/" TargetMode="External"/><Relationship Id="rId2" Type="http://schemas.openxmlformats.org/officeDocument/2006/relationships/hyperlink" Target="https://programajuventudflacso.wordpres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47059" y="1097477"/>
            <a:ext cx="8748326" cy="2094415"/>
          </a:xfrm>
        </p:spPr>
        <p:txBody>
          <a:bodyPr/>
          <a:lstStyle/>
          <a:p>
            <a:pPr algn="l"/>
            <a:r>
              <a:rPr lang="es-AR" sz="3600" dirty="0">
                <a:latin typeface="Stencil"/>
                <a:cs typeface="Stencil"/>
              </a:rPr>
              <a:t>el vínculo entre </a:t>
            </a:r>
            <a:br>
              <a:rPr lang="es-AR" sz="3600" dirty="0">
                <a:latin typeface="Stencil"/>
                <a:cs typeface="Stencil"/>
              </a:rPr>
            </a:br>
            <a:r>
              <a:rPr lang="es-AR" sz="3600" dirty="0">
                <a:latin typeface="Stencil"/>
                <a:cs typeface="Stencil"/>
              </a:rPr>
              <a:t>la educación y el  trabajo </a:t>
            </a:r>
            <a:br>
              <a:rPr lang="es-AR" sz="3600" dirty="0">
                <a:latin typeface="Stencil"/>
                <a:cs typeface="Stencil"/>
              </a:rPr>
            </a:br>
            <a:r>
              <a:rPr lang="es-AR" sz="3600" dirty="0">
                <a:latin typeface="Stencil"/>
                <a:cs typeface="Stencil"/>
              </a:rPr>
              <a:t>desde la perspectiva de género </a:t>
            </a:r>
            <a:endParaRPr lang="es-ES_tradnl" sz="3600" dirty="0">
              <a:latin typeface="Stencil"/>
              <a:cs typeface="Stencil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536311" y="4177725"/>
            <a:ext cx="8491198" cy="1582798"/>
          </a:xfrm>
        </p:spPr>
        <p:txBody>
          <a:bodyPr>
            <a:noAutofit/>
          </a:bodyPr>
          <a:lstStyle/>
          <a:p>
            <a:pPr algn="r"/>
            <a:r>
              <a:rPr lang="es-ES_tradnl" sz="2200" b="1" dirty="0">
                <a:solidFill>
                  <a:schemeClr val="accent1">
                    <a:lumMod val="75000"/>
                  </a:schemeClr>
                </a:solidFill>
                <a:latin typeface="Arial Black"/>
                <a:cs typeface="Arial Black"/>
              </a:rPr>
              <a:t>Ana Miranda</a:t>
            </a:r>
          </a:p>
          <a:p>
            <a:pPr algn="r"/>
            <a:r>
              <a:rPr lang="es-ES_tradnl" sz="2200" b="1" dirty="0">
                <a:solidFill>
                  <a:schemeClr val="accent1">
                    <a:lumMod val="75000"/>
                  </a:schemeClr>
                </a:solidFill>
                <a:latin typeface="Arial Black"/>
                <a:cs typeface="Arial Black"/>
              </a:rPr>
              <a:t>Maestría en Estudios y Relaciones del Trabajo</a:t>
            </a:r>
          </a:p>
          <a:p>
            <a:pPr algn="r"/>
            <a:r>
              <a:rPr lang="es-ES_tradnl" sz="2200" b="1" dirty="0">
                <a:solidFill>
                  <a:schemeClr val="accent1">
                    <a:lumMod val="75000"/>
                  </a:schemeClr>
                </a:solidFill>
                <a:latin typeface="Arial Black"/>
                <a:cs typeface="Arial Black"/>
              </a:rPr>
              <a:t>FLACSO Argentina/CONICET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20711C3-D033-0342-BA4F-EB2B78A1335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253" y="568397"/>
            <a:ext cx="1556100" cy="653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66F2BA5-BBFC-F74B-9FB9-580701A696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2323" y="235675"/>
            <a:ext cx="1404082" cy="115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785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438150"/>
            <a:ext cx="10433690" cy="676666"/>
          </a:xfrm>
          <a:solidFill>
            <a:schemeClr val="tx2">
              <a:lumMod val="75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sz="3200" b="1" dirty="0">
                <a:latin typeface="+mj-lt"/>
                <a:cs typeface="Stencil"/>
              </a:rPr>
              <a:t>La educación es una inversión </a:t>
            </a:r>
            <a:endParaRPr lang="es-ES_tradnl" sz="3200" b="1" dirty="0">
              <a:latin typeface="+mj-lt"/>
              <a:cs typeface="Stencil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1982916"/>
            <a:ext cx="5066779" cy="2177113"/>
          </a:xfrm>
        </p:spPr>
        <p:txBody>
          <a:bodyPr>
            <a:noAutofit/>
          </a:bodyPr>
          <a:lstStyle/>
          <a:p>
            <a:pPr algn="just"/>
            <a:r>
              <a:rPr lang="es-ES" sz="2400" b="1" dirty="0"/>
              <a:t>En los años 50” la teoría del capital humano,  los estudios de la economía y sociología de la educación brindaron un marco conceptual para el estudio del vínculo entre la educación y el trabajo.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ECE6A48-D882-8348-A161-6ACA91A23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1046" y="1342701"/>
            <a:ext cx="4684244" cy="5053628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1A2B40C7-210C-644A-9BAA-C9B57AA33859}"/>
              </a:ext>
            </a:extLst>
          </p:cNvPr>
          <p:cNvGrpSpPr/>
          <p:nvPr/>
        </p:nvGrpSpPr>
        <p:grpSpPr>
          <a:xfrm>
            <a:off x="924798" y="4750357"/>
            <a:ext cx="5960382" cy="1329018"/>
            <a:chOff x="1015611" y="4499345"/>
            <a:chExt cx="5960382" cy="1329018"/>
          </a:xfrm>
        </p:grpSpPr>
        <p:sp>
          <p:nvSpPr>
            <p:cNvPr id="8" name="Forma libre 7">
              <a:extLst>
                <a:ext uri="{FF2B5EF4-FFF2-40B4-BE49-F238E27FC236}">
                  <a16:creationId xmlns:a16="http://schemas.microsoft.com/office/drawing/2014/main" id="{C40C63B7-BF43-3D4E-9CD3-B5E9D5496C47}"/>
                </a:ext>
              </a:extLst>
            </p:cNvPr>
            <p:cNvSpPr/>
            <p:nvPr/>
          </p:nvSpPr>
          <p:spPr>
            <a:xfrm>
              <a:off x="1015611" y="4499345"/>
              <a:ext cx="1329018" cy="1329018"/>
            </a:xfrm>
            <a:custGeom>
              <a:avLst/>
              <a:gdLst>
                <a:gd name="connsiteX0" fmla="*/ 0 w 1329018"/>
                <a:gd name="connsiteY0" fmla="*/ 664509 h 1329018"/>
                <a:gd name="connsiteX1" fmla="*/ 664509 w 1329018"/>
                <a:gd name="connsiteY1" fmla="*/ 0 h 1329018"/>
                <a:gd name="connsiteX2" fmla="*/ 1329018 w 1329018"/>
                <a:gd name="connsiteY2" fmla="*/ 664509 h 1329018"/>
                <a:gd name="connsiteX3" fmla="*/ 664509 w 1329018"/>
                <a:gd name="connsiteY3" fmla="*/ 1329018 h 1329018"/>
                <a:gd name="connsiteX4" fmla="*/ 0 w 1329018"/>
                <a:gd name="connsiteY4" fmla="*/ 664509 h 1329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9018" h="1329018">
                  <a:moveTo>
                    <a:pt x="0" y="664509"/>
                  </a:moveTo>
                  <a:cubicBezTo>
                    <a:pt x="0" y="297511"/>
                    <a:pt x="297511" y="0"/>
                    <a:pt x="664509" y="0"/>
                  </a:cubicBezTo>
                  <a:cubicBezTo>
                    <a:pt x="1031507" y="0"/>
                    <a:pt x="1329018" y="297511"/>
                    <a:pt x="1329018" y="664509"/>
                  </a:cubicBezTo>
                  <a:cubicBezTo>
                    <a:pt x="1329018" y="1031507"/>
                    <a:pt x="1031507" y="1329018"/>
                    <a:pt x="664509" y="1329018"/>
                  </a:cubicBezTo>
                  <a:cubicBezTo>
                    <a:pt x="297511" y="1329018"/>
                    <a:pt x="0" y="1031507"/>
                    <a:pt x="0" y="664509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2410" tIns="212410" rIns="212410" bIns="21241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400" kern="1200" dirty="0"/>
                <a:t>Educación</a:t>
              </a:r>
            </a:p>
          </p:txBody>
        </p:sp>
        <p:sp>
          <p:nvSpPr>
            <p:cNvPr id="9" name="Forma libre 8">
              <a:extLst>
                <a:ext uri="{FF2B5EF4-FFF2-40B4-BE49-F238E27FC236}">
                  <a16:creationId xmlns:a16="http://schemas.microsoft.com/office/drawing/2014/main" id="{2D8FBB2E-9BDD-294A-8E41-173DDDBB379F}"/>
                </a:ext>
              </a:extLst>
            </p:cNvPr>
            <p:cNvSpPr/>
            <p:nvPr/>
          </p:nvSpPr>
          <p:spPr>
            <a:xfrm>
              <a:off x="2452546" y="4778439"/>
              <a:ext cx="770830" cy="770830"/>
            </a:xfrm>
            <a:custGeom>
              <a:avLst/>
              <a:gdLst>
                <a:gd name="connsiteX0" fmla="*/ 102174 w 770830"/>
                <a:gd name="connsiteY0" fmla="*/ 294765 h 770830"/>
                <a:gd name="connsiteX1" fmla="*/ 294765 w 770830"/>
                <a:gd name="connsiteY1" fmla="*/ 294765 h 770830"/>
                <a:gd name="connsiteX2" fmla="*/ 294765 w 770830"/>
                <a:gd name="connsiteY2" fmla="*/ 102174 h 770830"/>
                <a:gd name="connsiteX3" fmla="*/ 476065 w 770830"/>
                <a:gd name="connsiteY3" fmla="*/ 102174 h 770830"/>
                <a:gd name="connsiteX4" fmla="*/ 476065 w 770830"/>
                <a:gd name="connsiteY4" fmla="*/ 294765 h 770830"/>
                <a:gd name="connsiteX5" fmla="*/ 668656 w 770830"/>
                <a:gd name="connsiteY5" fmla="*/ 294765 h 770830"/>
                <a:gd name="connsiteX6" fmla="*/ 668656 w 770830"/>
                <a:gd name="connsiteY6" fmla="*/ 476065 h 770830"/>
                <a:gd name="connsiteX7" fmla="*/ 476065 w 770830"/>
                <a:gd name="connsiteY7" fmla="*/ 476065 h 770830"/>
                <a:gd name="connsiteX8" fmla="*/ 476065 w 770830"/>
                <a:gd name="connsiteY8" fmla="*/ 668656 h 770830"/>
                <a:gd name="connsiteX9" fmla="*/ 294765 w 770830"/>
                <a:gd name="connsiteY9" fmla="*/ 668656 h 770830"/>
                <a:gd name="connsiteX10" fmla="*/ 294765 w 770830"/>
                <a:gd name="connsiteY10" fmla="*/ 476065 h 770830"/>
                <a:gd name="connsiteX11" fmla="*/ 102174 w 770830"/>
                <a:gd name="connsiteY11" fmla="*/ 476065 h 770830"/>
                <a:gd name="connsiteX12" fmla="*/ 102174 w 770830"/>
                <a:gd name="connsiteY12" fmla="*/ 294765 h 770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70830" h="770830">
                  <a:moveTo>
                    <a:pt x="102174" y="294765"/>
                  </a:moveTo>
                  <a:lnTo>
                    <a:pt x="294765" y="294765"/>
                  </a:lnTo>
                  <a:lnTo>
                    <a:pt x="294765" y="102174"/>
                  </a:lnTo>
                  <a:lnTo>
                    <a:pt x="476065" y="102174"/>
                  </a:lnTo>
                  <a:lnTo>
                    <a:pt x="476065" y="294765"/>
                  </a:lnTo>
                  <a:lnTo>
                    <a:pt x="668656" y="294765"/>
                  </a:lnTo>
                  <a:lnTo>
                    <a:pt x="668656" y="476065"/>
                  </a:lnTo>
                  <a:lnTo>
                    <a:pt x="476065" y="476065"/>
                  </a:lnTo>
                  <a:lnTo>
                    <a:pt x="476065" y="668656"/>
                  </a:lnTo>
                  <a:lnTo>
                    <a:pt x="294765" y="668656"/>
                  </a:lnTo>
                  <a:lnTo>
                    <a:pt x="294765" y="476065"/>
                  </a:lnTo>
                  <a:lnTo>
                    <a:pt x="102174" y="476065"/>
                  </a:lnTo>
                  <a:lnTo>
                    <a:pt x="102174" y="294765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174" tIns="294765" rIns="102174" bIns="294765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ES" sz="1100" kern="1200"/>
            </a:p>
          </p:txBody>
        </p:sp>
        <p:sp>
          <p:nvSpPr>
            <p:cNvPr id="10" name="Forma libre 9">
              <a:extLst>
                <a:ext uri="{FF2B5EF4-FFF2-40B4-BE49-F238E27FC236}">
                  <a16:creationId xmlns:a16="http://schemas.microsoft.com/office/drawing/2014/main" id="{5A92B4DE-1386-B04B-9E60-DD180264C196}"/>
                </a:ext>
              </a:extLst>
            </p:cNvPr>
            <p:cNvSpPr/>
            <p:nvPr/>
          </p:nvSpPr>
          <p:spPr>
            <a:xfrm>
              <a:off x="3331293" y="4499345"/>
              <a:ext cx="1329018" cy="1329018"/>
            </a:xfrm>
            <a:custGeom>
              <a:avLst/>
              <a:gdLst>
                <a:gd name="connsiteX0" fmla="*/ 0 w 1329018"/>
                <a:gd name="connsiteY0" fmla="*/ 664509 h 1329018"/>
                <a:gd name="connsiteX1" fmla="*/ 664509 w 1329018"/>
                <a:gd name="connsiteY1" fmla="*/ 0 h 1329018"/>
                <a:gd name="connsiteX2" fmla="*/ 1329018 w 1329018"/>
                <a:gd name="connsiteY2" fmla="*/ 664509 h 1329018"/>
                <a:gd name="connsiteX3" fmla="*/ 664509 w 1329018"/>
                <a:gd name="connsiteY3" fmla="*/ 1329018 h 1329018"/>
                <a:gd name="connsiteX4" fmla="*/ 0 w 1329018"/>
                <a:gd name="connsiteY4" fmla="*/ 664509 h 1329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9018" h="1329018">
                  <a:moveTo>
                    <a:pt x="0" y="664509"/>
                  </a:moveTo>
                  <a:cubicBezTo>
                    <a:pt x="0" y="297511"/>
                    <a:pt x="297511" y="0"/>
                    <a:pt x="664509" y="0"/>
                  </a:cubicBezTo>
                  <a:cubicBezTo>
                    <a:pt x="1031507" y="0"/>
                    <a:pt x="1329018" y="297511"/>
                    <a:pt x="1329018" y="664509"/>
                  </a:cubicBezTo>
                  <a:cubicBezTo>
                    <a:pt x="1329018" y="1031507"/>
                    <a:pt x="1031507" y="1329018"/>
                    <a:pt x="664509" y="1329018"/>
                  </a:cubicBezTo>
                  <a:cubicBezTo>
                    <a:pt x="297511" y="1329018"/>
                    <a:pt x="0" y="1031507"/>
                    <a:pt x="0" y="664509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2410" tIns="212410" rIns="212410" bIns="21241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400" kern="1200" dirty="0"/>
                <a:t>Empleo</a:t>
              </a:r>
            </a:p>
          </p:txBody>
        </p:sp>
        <p:sp>
          <p:nvSpPr>
            <p:cNvPr id="11" name="Forma libre 10">
              <a:extLst>
                <a:ext uri="{FF2B5EF4-FFF2-40B4-BE49-F238E27FC236}">
                  <a16:creationId xmlns:a16="http://schemas.microsoft.com/office/drawing/2014/main" id="{D769FEDF-B6E7-7E4E-A678-0277E19C6E44}"/>
                </a:ext>
              </a:extLst>
            </p:cNvPr>
            <p:cNvSpPr/>
            <p:nvPr/>
          </p:nvSpPr>
          <p:spPr>
            <a:xfrm>
              <a:off x="4768228" y="4778439"/>
              <a:ext cx="770830" cy="770830"/>
            </a:xfrm>
            <a:custGeom>
              <a:avLst/>
              <a:gdLst>
                <a:gd name="connsiteX0" fmla="*/ 102174 w 770830"/>
                <a:gd name="connsiteY0" fmla="*/ 158791 h 770830"/>
                <a:gd name="connsiteX1" fmla="*/ 668656 w 770830"/>
                <a:gd name="connsiteY1" fmla="*/ 158791 h 770830"/>
                <a:gd name="connsiteX2" fmla="*/ 668656 w 770830"/>
                <a:gd name="connsiteY2" fmla="*/ 340090 h 770830"/>
                <a:gd name="connsiteX3" fmla="*/ 102174 w 770830"/>
                <a:gd name="connsiteY3" fmla="*/ 340090 h 770830"/>
                <a:gd name="connsiteX4" fmla="*/ 102174 w 770830"/>
                <a:gd name="connsiteY4" fmla="*/ 158791 h 770830"/>
                <a:gd name="connsiteX5" fmla="*/ 102174 w 770830"/>
                <a:gd name="connsiteY5" fmla="*/ 430740 h 770830"/>
                <a:gd name="connsiteX6" fmla="*/ 668656 w 770830"/>
                <a:gd name="connsiteY6" fmla="*/ 430740 h 770830"/>
                <a:gd name="connsiteX7" fmla="*/ 668656 w 770830"/>
                <a:gd name="connsiteY7" fmla="*/ 612039 h 770830"/>
                <a:gd name="connsiteX8" fmla="*/ 102174 w 770830"/>
                <a:gd name="connsiteY8" fmla="*/ 612039 h 770830"/>
                <a:gd name="connsiteX9" fmla="*/ 102174 w 770830"/>
                <a:gd name="connsiteY9" fmla="*/ 430740 h 770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0830" h="770830">
                  <a:moveTo>
                    <a:pt x="102174" y="158791"/>
                  </a:moveTo>
                  <a:lnTo>
                    <a:pt x="668656" y="158791"/>
                  </a:lnTo>
                  <a:lnTo>
                    <a:pt x="668656" y="340090"/>
                  </a:lnTo>
                  <a:lnTo>
                    <a:pt x="102174" y="340090"/>
                  </a:lnTo>
                  <a:lnTo>
                    <a:pt x="102174" y="158791"/>
                  </a:lnTo>
                  <a:close/>
                  <a:moveTo>
                    <a:pt x="102174" y="430740"/>
                  </a:moveTo>
                  <a:lnTo>
                    <a:pt x="668656" y="430740"/>
                  </a:lnTo>
                  <a:lnTo>
                    <a:pt x="668656" y="612039"/>
                  </a:lnTo>
                  <a:lnTo>
                    <a:pt x="102174" y="612039"/>
                  </a:lnTo>
                  <a:lnTo>
                    <a:pt x="102174" y="430740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174" tIns="158791" rIns="102174" bIns="158791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ES" sz="1100" kern="1200"/>
            </a:p>
          </p:txBody>
        </p:sp>
        <p:sp>
          <p:nvSpPr>
            <p:cNvPr id="12" name="Forma libre 11">
              <a:extLst>
                <a:ext uri="{FF2B5EF4-FFF2-40B4-BE49-F238E27FC236}">
                  <a16:creationId xmlns:a16="http://schemas.microsoft.com/office/drawing/2014/main" id="{7F59F4C2-DB02-BF4A-A016-CF795BE3FE61}"/>
                </a:ext>
              </a:extLst>
            </p:cNvPr>
            <p:cNvSpPr/>
            <p:nvPr/>
          </p:nvSpPr>
          <p:spPr>
            <a:xfrm>
              <a:off x="5646975" y="4499345"/>
              <a:ext cx="1329018" cy="1329018"/>
            </a:xfrm>
            <a:custGeom>
              <a:avLst/>
              <a:gdLst>
                <a:gd name="connsiteX0" fmla="*/ 0 w 1329018"/>
                <a:gd name="connsiteY0" fmla="*/ 664509 h 1329018"/>
                <a:gd name="connsiteX1" fmla="*/ 664509 w 1329018"/>
                <a:gd name="connsiteY1" fmla="*/ 0 h 1329018"/>
                <a:gd name="connsiteX2" fmla="*/ 1329018 w 1329018"/>
                <a:gd name="connsiteY2" fmla="*/ 664509 h 1329018"/>
                <a:gd name="connsiteX3" fmla="*/ 664509 w 1329018"/>
                <a:gd name="connsiteY3" fmla="*/ 1329018 h 1329018"/>
                <a:gd name="connsiteX4" fmla="*/ 0 w 1329018"/>
                <a:gd name="connsiteY4" fmla="*/ 664509 h 1329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9018" h="1329018">
                  <a:moveTo>
                    <a:pt x="0" y="664509"/>
                  </a:moveTo>
                  <a:cubicBezTo>
                    <a:pt x="0" y="297511"/>
                    <a:pt x="297511" y="0"/>
                    <a:pt x="664509" y="0"/>
                  </a:cubicBezTo>
                  <a:cubicBezTo>
                    <a:pt x="1031507" y="0"/>
                    <a:pt x="1329018" y="297511"/>
                    <a:pt x="1329018" y="664509"/>
                  </a:cubicBezTo>
                  <a:cubicBezTo>
                    <a:pt x="1329018" y="1031507"/>
                    <a:pt x="1031507" y="1329018"/>
                    <a:pt x="664509" y="1329018"/>
                  </a:cubicBezTo>
                  <a:cubicBezTo>
                    <a:pt x="297511" y="1329018"/>
                    <a:pt x="0" y="1031507"/>
                    <a:pt x="0" y="664509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2410" tIns="212410" rIns="212410" bIns="21241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400" kern="1200" dirty="0"/>
                <a:t>Crecimiento / Movilidad social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5372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438150"/>
            <a:ext cx="10433690" cy="676666"/>
          </a:xfrm>
          <a:solidFill>
            <a:schemeClr val="tx2">
              <a:lumMod val="75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sz="3200" b="1" dirty="0">
                <a:latin typeface="+mj-lt"/>
                <a:cs typeface="Stencil"/>
              </a:rPr>
              <a:t>La educación es una pantalla </a:t>
            </a:r>
            <a:endParaRPr lang="es-ES_tradnl" sz="3200" b="1" dirty="0">
              <a:latin typeface="+mj-lt"/>
              <a:cs typeface="Stencil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53671" y="1789436"/>
            <a:ext cx="5208494" cy="3302517"/>
          </a:xfrm>
        </p:spPr>
        <p:txBody>
          <a:bodyPr>
            <a:noAutofit/>
          </a:bodyPr>
          <a:lstStyle/>
          <a:p>
            <a:pPr algn="just"/>
            <a:r>
              <a:rPr lang="es-ES" sz="2400" b="1" dirty="0"/>
              <a:t>En los años 60´las investigaciones de la economía y sociología de la educación de orientación crítica brindaron un marco para el análisis de la educación en la reproducción de la estructura de clases. </a:t>
            </a:r>
          </a:p>
          <a:p>
            <a:pPr algn="just"/>
            <a:r>
              <a:rPr lang="es-ES" sz="2400" b="1" dirty="0"/>
              <a:t>La idea central es la correspondencia entre el sistema educativo y el mundo del trabajo </a:t>
            </a:r>
          </a:p>
          <a:p>
            <a:pPr algn="just"/>
            <a:endParaRPr lang="es-ES" sz="22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3A34975-9B18-734C-8F12-7278A451D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4540" y="1789435"/>
            <a:ext cx="4830751" cy="3302517"/>
          </a:xfrm>
          <a:prstGeom prst="rect">
            <a:avLst/>
          </a:prstGeom>
        </p:spPr>
      </p:pic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91238A36-DC56-0141-A7C7-BFE340D37E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8585005"/>
              </p:ext>
            </p:extLst>
          </p:nvPr>
        </p:nvGraphicFramePr>
        <p:xfrm>
          <a:off x="1567944" y="5497631"/>
          <a:ext cx="10373044" cy="9248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40378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47AF504-3135-BA4C-8A05-BDAF9574FB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4000"/>
          </a:blip>
          <a:stretch>
            <a:fillRect/>
          </a:stretch>
        </p:blipFill>
        <p:spPr>
          <a:xfrm>
            <a:off x="5038927" y="515230"/>
            <a:ext cx="7374269" cy="471825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438150"/>
            <a:ext cx="10433690" cy="676666"/>
          </a:xfrm>
          <a:solidFill>
            <a:schemeClr val="tx2">
              <a:lumMod val="75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sz="3200" b="1" dirty="0">
                <a:latin typeface="+mj-lt"/>
                <a:cs typeface="Stencil"/>
              </a:rPr>
              <a:t>La educación no es neutral</a:t>
            </a:r>
            <a:endParaRPr lang="es-ES_tradnl" sz="3200" b="1" dirty="0">
              <a:latin typeface="+mj-lt"/>
              <a:cs typeface="Stencil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53671" y="1595336"/>
            <a:ext cx="3510159" cy="3496617"/>
          </a:xfrm>
        </p:spPr>
        <p:txBody>
          <a:bodyPr>
            <a:noAutofit/>
          </a:bodyPr>
          <a:lstStyle/>
          <a:p>
            <a:pPr algn="just"/>
            <a:r>
              <a:rPr lang="es-ES" b="1" dirty="0"/>
              <a:t>Las teorías de orientación crítica analizaron el aporte de la educación en la reproducción social. </a:t>
            </a:r>
          </a:p>
          <a:p>
            <a:pPr marL="0" indent="0" algn="just">
              <a:buNone/>
            </a:pPr>
            <a:endParaRPr lang="es-ES" b="1" dirty="0"/>
          </a:p>
          <a:p>
            <a:pPr algn="just"/>
            <a:r>
              <a:rPr lang="es-ES" b="1" dirty="0"/>
              <a:t>La idea central fue la </a:t>
            </a:r>
            <a:r>
              <a:rPr lang="es-ES" b="1" i="1" dirty="0"/>
              <a:t>correspondencia</a:t>
            </a:r>
            <a:r>
              <a:rPr lang="es-ES" b="1" dirty="0"/>
              <a:t> entre el sistema educativo y el mundo del trabajo </a:t>
            </a:r>
          </a:p>
          <a:p>
            <a:pPr algn="just"/>
            <a:endParaRPr lang="es-ES" sz="2200" dirty="0"/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91238A36-DC56-0141-A7C7-BFE340D37EAF}"/>
              </a:ext>
            </a:extLst>
          </p:cNvPr>
          <p:cNvGraphicFramePr/>
          <p:nvPr>
            <p:extLst/>
          </p:nvPr>
        </p:nvGraphicFramePr>
        <p:xfrm>
          <a:off x="1567944" y="5497631"/>
          <a:ext cx="10373044" cy="9248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55181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5697BEB4-C6D9-374F-B6F2-271F667F10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9000"/>
          </a:blip>
          <a:stretch>
            <a:fillRect/>
          </a:stretch>
        </p:blipFill>
        <p:spPr>
          <a:xfrm>
            <a:off x="0" y="420020"/>
            <a:ext cx="12192000" cy="6096000"/>
          </a:xfrm>
          <a:prstGeom prst="rect">
            <a:avLst/>
          </a:prstGeom>
          <a:noFill/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438150"/>
            <a:ext cx="10433690" cy="676666"/>
          </a:xfrm>
          <a:solidFill>
            <a:schemeClr val="tx2">
              <a:lumMod val="75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sz="3200" b="1" dirty="0">
                <a:latin typeface="+mj-lt"/>
                <a:cs typeface="Stencil"/>
              </a:rPr>
              <a:t>La educación, el mundo del trabajo y la juventud</a:t>
            </a:r>
            <a:endParaRPr lang="es-ES_tradnl" sz="3200" b="1" dirty="0">
              <a:latin typeface="+mj-lt"/>
              <a:cs typeface="Stencil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1810871"/>
            <a:ext cx="5441576" cy="3299011"/>
          </a:xfrm>
        </p:spPr>
        <p:txBody>
          <a:bodyPr>
            <a:noAutofit/>
          </a:bodyPr>
          <a:lstStyle/>
          <a:p>
            <a:pPr algn="just"/>
            <a:r>
              <a:rPr lang="es-ES" sz="2200" b="1" dirty="0">
                <a:solidFill>
                  <a:schemeClr val="tx1"/>
                </a:solidFill>
              </a:rPr>
              <a:t>En los años 70´, el proceso de desindustrialización y los cambios en la producción significaron que la desocupación de las personas jóvenes se transforme en un problema público. </a:t>
            </a:r>
          </a:p>
          <a:p>
            <a:pPr algn="just"/>
            <a:r>
              <a:rPr lang="es-ES" sz="2200" b="1" dirty="0">
                <a:solidFill>
                  <a:schemeClr val="tx1"/>
                </a:solidFill>
              </a:rPr>
              <a:t>Las primeras ideas sobre una “generación perdida” aparecen en la prensa</a:t>
            </a:r>
          </a:p>
          <a:p>
            <a:pPr algn="just"/>
            <a:endParaRPr lang="es-ES" sz="2200" dirty="0"/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1C173A10-9AE1-0645-BBB2-C7728C2F23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4061818"/>
              </p:ext>
            </p:extLst>
          </p:nvPr>
        </p:nvGraphicFramePr>
        <p:xfrm>
          <a:off x="4620851" y="2360603"/>
          <a:ext cx="7893878" cy="41554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Flecha arriba 15">
            <a:extLst>
              <a:ext uri="{FF2B5EF4-FFF2-40B4-BE49-F238E27FC236}">
                <a16:creationId xmlns:a16="http://schemas.microsoft.com/office/drawing/2014/main" id="{5DA0A057-B567-3841-9C52-CB80C78010EB}"/>
              </a:ext>
            </a:extLst>
          </p:cNvPr>
          <p:cNvSpPr/>
          <p:nvPr/>
        </p:nvSpPr>
        <p:spPr>
          <a:xfrm>
            <a:off x="10165972" y="4751294"/>
            <a:ext cx="914400" cy="95025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A7C9627F-E723-344B-956E-695F65A99FB0}"/>
              </a:ext>
            </a:extLst>
          </p:cNvPr>
          <p:cNvSpPr txBox="1"/>
          <p:nvPr/>
        </p:nvSpPr>
        <p:spPr>
          <a:xfrm>
            <a:off x="9749586" y="5858444"/>
            <a:ext cx="16770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b="1" dirty="0"/>
              <a:t>Generación</a:t>
            </a:r>
          </a:p>
        </p:txBody>
      </p:sp>
    </p:spTree>
    <p:extLst>
      <p:ext uri="{BB962C8B-B14F-4D97-AF65-F5344CB8AC3E}">
        <p14:creationId xmlns:p14="http://schemas.microsoft.com/office/powerpoint/2010/main" val="93860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438150"/>
            <a:ext cx="10433690" cy="676666"/>
          </a:xfrm>
          <a:solidFill>
            <a:schemeClr val="tx2">
              <a:lumMod val="75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sz="3200" b="1" dirty="0">
                <a:latin typeface="+mj-lt"/>
                <a:cs typeface="Stencil"/>
              </a:rPr>
              <a:t>Los cambios en la relación entre la educación y el trabajo</a:t>
            </a:r>
            <a:endParaRPr lang="es-ES_tradnl" sz="3200" b="1" dirty="0">
              <a:latin typeface="+mj-lt"/>
              <a:cs typeface="Stencil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1403930"/>
            <a:ext cx="6122894" cy="4976933"/>
          </a:xfrm>
        </p:spPr>
        <p:txBody>
          <a:bodyPr>
            <a:noAutofit/>
          </a:bodyPr>
          <a:lstStyle/>
          <a:p>
            <a:pPr algn="just"/>
            <a:r>
              <a:rPr lang="es-ES" sz="2400" b="1" dirty="0"/>
              <a:t>A partir de los años 80 se plantea la </a:t>
            </a:r>
            <a:r>
              <a:rPr lang="es-ES" sz="2400" b="1" dirty="0" err="1"/>
              <a:t>discronía</a:t>
            </a:r>
            <a:r>
              <a:rPr lang="es-ES" sz="2400" b="1" dirty="0"/>
              <a:t> entre los procesos educativos y la evolución del mercado de trabajo.</a:t>
            </a:r>
          </a:p>
          <a:p>
            <a:pPr algn="just"/>
            <a:r>
              <a:rPr lang="es-ES" sz="2400" b="1" dirty="0"/>
              <a:t> La escolaridad y la formación forman parte de procesos de largo plazo, cada vez más extensos y diversificados. </a:t>
            </a:r>
          </a:p>
          <a:p>
            <a:pPr algn="just"/>
            <a:r>
              <a:rPr lang="es-ES" sz="2400" b="1" dirty="0"/>
              <a:t>Las nuevas tendencias de la demanda laboral vinculadas al cambio tecnológico y la organización de la producción son fenómenos de corto plazo y están asociados al ciclo económico. </a:t>
            </a:r>
          </a:p>
          <a:p>
            <a:pPr algn="just"/>
            <a:endParaRPr lang="es-ES" sz="2400" b="1" dirty="0"/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E64D4AFC-96EE-684E-BEE7-519A4B585B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5407192"/>
              </p:ext>
            </p:extLst>
          </p:nvPr>
        </p:nvGraphicFramePr>
        <p:xfrm>
          <a:off x="7082118" y="1173415"/>
          <a:ext cx="4723172" cy="4574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28A195BD-CD1F-354F-A4A9-0714B9B235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0419492"/>
              </p:ext>
            </p:extLst>
          </p:nvPr>
        </p:nvGraphicFramePr>
        <p:xfrm>
          <a:off x="-770966" y="5741985"/>
          <a:ext cx="12020444" cy="8693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926858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A086D5DD-64C4-4C48-A179-8DC1D1BB5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704" y="488577"/>
            <a:ext cx="10381129" cy="784412"/>
          </a:xfrm>
          <a:solidFill>
            <a:schemeClr val="tx2">
              <a:lumMod val="75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sz="3200" b="1" dirty="0">
                <a:solidFill>
                  <a:schemeClr val="bg1"/>
                </a:solidFill>
                <a:latin typeface="+mj-lt"/>
                <a:cs typeface="Stencil"/>
              </a:rPr>
              <a:t>Diversificación de las trayectorias</a:t>
            </a:r>
            <a:endParaRPr lang="es-ES_tradnl" sz="3200" b="1" dirty="0">
              <a:solidFill>
                <a:schemeClr val="bg1"/>
              </a:solidFill>
              <a:latin typeface="+mj-lt"/>
              <a:cs typeface="Stencil"/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half" idx="1"/>
          </p:nvPr>
        </p:nvSpPr>
        <p:spPr>
          <a:xfrm>
            <a:off x="852990" y="1904999"/>
            <a:ext cx="4472046" cy="4568311"/>
          </a:xfrm>
        </p:spPr>
        <p:txBody>
          <a:bodyPr>
            <a:normAutofit/>
          </a:bodyPr>
          <a:lstStyle/>
          <a:p>
            <a:r>
              <a:rPr lang="es-ES" sz="2200" dirty="0"/>
              <a:t>Sobre principios de siglo veintiuno el transito entre la educación y el mundo del trabajo se diversifica</a:t>
            </a:r>
          </a:p>
          <a:p>
            <a:r>
              <a:rPr lang="es-ES" sz="2200" dirty="0"/>
              <a:t>Los procesos de individuación producen un conjunto de riesgos asociados a la vulnerabilidad </a:t>
            </a:r>
          </a:p>
          <a:p>
            <a:r>
              <a:rPr lang="es-ES" sz="2200" dirty="0"/>
              <a:t>El </a:t>
            </a:r>
            <a:r>
              <a:rPr lang="es-ES" sz="2200" dirty="0" err="1"/>
              <a:t>precaridado</a:t>
            </a:r>
            <a:r>
              <a:rPr lang="es-ES" sz="2200" dirty="0"/>
              <a:t> como forma de integración laboral se van convirtiendo en un fenómeno de gran escala. </a:t>
            </a:r>
          </a:p>
          <a:p>
            <a:endParaRPr lang="es-ES" sz="2200" dirty="0"/>
          </a:p>
        </p:txBody>
      </p:sp>
      <p:pic>
        <p:nvPicPr>
          <p:cNvPr id="10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3" r="7953"/>
          <a:stretch>
            <a:fillRect/>
          </a:stretch>
        </p:blipFill>
        <p:spPr>
          <a:xfrm>
            <a:off x="5666986" y="1904999"/>
            <a:ext cx="5880847" cy="453019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8817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FEF23478-1BA4-614D-82B5-C8878382E8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3000"/>
          </a:blip>
          <a:stretch>
            <a:fillRect/>
          </a:stretch>
        </p:blipFill>
        <p:spPr>
          <a:xfrm>
            <a:off x="3683726" y="1733628"/>
            <a:ext cx="5327751" cy="4745029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166704" y="2047427"/>
            <a:ext cx="4240183" cy="4141338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es-ES" b="1" dirty="0"/>
              <a:t>Los estudios sobre educación y trabajo están en deuda con la Reproducción Ampliada de la Vida (RAV)</a:t>
            </a:r>
          </a:p>
          <a:p>
            <a:pPr marL="0" indent="0">
              <a:buNone/>
            </a:pPr>
            <a:endParaRPr lang="es-ES_tradnl" b="1" dirty="0"/>
          </a:p>
          <a:p>
            <a:pPr>
              <a:buFont typeface="Wingdings" pitchFamily="2" charset="2"/>
              <a:buChar char="§"/>
            </a:pPr>
            <a:r>
              <a:rPr lang="es-ES" b="1" dirty="0"/>
              <a:t>Las mujeres presentan menor tasa de participación en el empleo,  menores salarios y concentración en los sectores mas vulnerables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6A6DA22E-C42E-8544-84B9-A7EE135E2E36}"/>
              </a:ext>
            </a:extLst>
          </p:cNvPr>
          <p:cNvSpPr txBox="1">
            <a:spLocks/>
          </p:cNvSpPr>
          <p:nvPr/>
        </p:nvSpPr>
        <p:spPr>
          <a:xfrm>
            <a:off x="1166704" y="488577"/>
            <a:ext cx="10381129" cy="78441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200" b="1" dirty="0">
                <a:solidFill>
                  <a:schemeClr val="bg1"/>
                </a:solidFill>
                <a:latin typeface="+mj-lt"/>
                <a:cs typeface="Stencil"/>
              </a:rPr>
              <a:t>La educación y el trabajo desde la perspectiva de género</a:t>
            </a:r>
            <a:endParaRPr lang="es-ES_tradnl" sz="3200" b="1" dirty="0">
              <a:solidFill>
                <a:schemeClr val="bg1"/>
              </a:solidFill>
              <a:latin typeface="+mj-lt"/>
              <a:cs typeface="Stencil"/>
            </a:endParaRP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7F75E2E-0580-B447-B437-007BF4844881}"/>
              </a:ext>
            </a:extLst>
          </p:cNvPr>
          <p:cNvSpPr txBox="1">
            <a:spLocks/>
          </p:cNvSpPr>
          <p:nvPr/>
        </p:nvSpPr>
        <p:spPr>
          <a:xfrm>
            <a:off x="7152398" y="2047427"/>
            <a:ext cx="4240183" cy="414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Char char="§"/>
            </a:pPr>
            <a:r>
              <a:rPr lang="es-ES" b="1" dirty="0"/>
              <a:t>La segregación por género opera como barrera para el acceso al empleo y el acceso a ingresos para la autonomía</a:t>
            </a:r>
          </a:p>
          <a:p>
            <a:pPr algn="just">
              <a:buFont typeface="Wingdings" pitchFamily="2" charset="2"/>
              <a:buChar char="§"/>
            </a:pPr>
            <a:endParaRPr lang="es-ES" b="1" dirty="0"/>
          </a:p>
          <a:p>
            <a:pPr algn="just">
              <a:buFont typeface="Wingdings" pitchFamily="2" charset="2"/>
              <a:buChar char="§"/>
            </a:pPr>
            <a:r>
              <a:rPr lang="es-ES" b="1" dirty="0"/>
              <a:t>El sector de los cuidados personales y las tareas reproductivas de los hogares continúan aún </a:t>
            </a:r>
            <a:r>
              <a:rPr lang="es-ES" b="1" dirty="0" err="1"/>
              <a:t>invisibilizadas</a:t>
            </a:r>
            <a:r>
              <a:rPr lang="es-ES" b="1" dirty="0"/>
              <a:t> y des-valorizadas. </a:t>
            </a:r>
          </a:p>
          <a:p>
            <a:pPr algn="just">
              <a:buFont typeface="Wingdings" pitchFamily="2" charset="2"/>
              <a:buChar char="§"/>
            </a:pPr>
            <a:endParaRPr lang="es-ES" dirty="0"/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692677ED-AB54-4846-8951-D68E58343E0A}"/>
              </a:ext>
            </a:extLst>
          </p:cNvPr>
          <p:cNvSpPr txBox="1">
            <a:spLocks/>
          </p:cNvSpPr>
          <p:nvPr/>
        </p:nvSpPr>
        <p:spPr>
          <a:xfrm>
            <a:off x="1166704" y="513515"/>
            <a:ext cx="10381129" cy="78441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200" b="1" dirty="0">
                <a:solidFill>
                  <a:schemeClr val="bg1"/>
                </a:solidFill>
                <a:latin typeface="+mj-lt"/>
                <a:cs typeface="Stencil"/>
              </a:rPr>
              <a:t>La educación y el trabajo desde la perspectiva de género</a:t>
            </a:r>
            <a:endParaRPr lang="es-ES_tradnl" sz="3200" b="1" dirty="0">
              <a:solidFill>
                <a:schemeClr val="bg1"/>
              </a:solidFill>
              <a:latin typeface="+mj-lt"/>
              <a:cs typeface="Stencil"/>
            </a:endParaRPr>
          </a:p>
        </p:txBody>
      </p:sp>
    </p:spTree>
    <p:extLst>
      <p:ext uri="{BB962C8B-B14F-4D97-AF65-F5344CB8AC3E}">
        <p14:creationId xmlns:p14="http://schemas.microsoft.com/office/powerpoint/2010/main" val="3138708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>
            <a:extLst>
              <a:ext uri="{FF2B5EF4-FFF2-40B4-BE49-F238E27FC236}">
                <a16:creationId xmlns:a16="http://schemas.microsoft.com/office/drawing/2014/main" id="{B68A6745-8CB9-FA42-90B3-C7BAB3DEA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3" r="7953"/>
          <a:stretch>
            <a:fillRect/>
          </a:stretch>
        </p:blipFill>
        <p:spPr>
          <a:xfrm>
            <a:off x="6741460" y="1691826"/>
            <a:ext cx="5109882" cy="38662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Título 1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601200" cy="7874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200" b="1" dirty="0">
                <a:latin typeface="+mj-lt"/>
                <a:cs typeface="Stencil"/>
              </a:rPr>
              <a:t>Perspectiva de género</a:t>
            </a:r>
            <a:endParaRPr lang="es-ES_tradnl" sz="3200" b="1" dirty="0">
              <a:latin typeface="+mj-lt"/>
              <a:cs typeface="Stencil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371600" y="1828800"/>
            <a:ext cx="4921624" cy="3510691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2400" dirty="0"/>
              <a:t>Los estudios sobre educación y trabajo analizan la esfera de la producción económica, sin dar cuenta de la RAV. </a:t>
            </a:r>
            <a:endParaRPr lang="es-ES_tradnl" sz="2400" dirty="0"/>
          </a:p>
          <a:p>
            <a:pPr algn="just">
              <a:buFont typeface="Wingdings" pitchFamily="2" charset="2"/>
              <a:buChar char="§"/>
            </a:pPr>
            <a:r>
              <a:rPr lang="es-ES" sz="2400" dirty="0"/>
              <a:t>El sector de los cuidados personales y las tareas reproductivas de los hogares continúan aún </a:t>
            </a:r>
            <a:r>
              <a:rPr lang="es-ES" sz="2400" dirty="0" err="1"/>
              <a:t>invisibilizadas</a:t>
            </a:r>
            <a:r>
              <a:rPr lang="es-ES" sz="2400" dirty="0"/>
              <a:t> y des-valorizadas. 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595718" y="5695091"/>
            <a:ext cx="10255622" cy="920860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ES" sz="3200" dirty="0">
                <a:solidFill>
                  <a:schemeClr val="bg2">
                    <a:lumMod val="50000"/>
                  </a:schemeClr>
                </a:solidFill>
              </a:rPr>
              <a:t>¿</a:t>
            </a:r>
            <a:r>
              <a:rPr lang="es-ES" sz="2800" dirty="0">
                <a:solidFill>
                  <a:schemeClr val="bg2">
                    <a:lumMod val="50000"/>
                  </a:schemeClr>
                </a:solidFill>
              </a:rPr>
              <a:t>Cómo se expresa el pasaje entre la educación y el empleo entre las mujeres jóvenes que asumen tareas de cuidado a edades tempranas? </a:t>
            </a:r>
          </a:p>
        </p:txBody>
      </p:sp>
    </p:spTree>
    <p:extLst>
      <p:ext uri="{BB962C8B-B14F-4D97-AF65-F5344CB8AC3E}">
        <p14:creationId xmlns:p14="http://schemas.microsoft.com/office/powerpoint/2010/main" val="21600946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4134756" cy="2157884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s-ES" sz="3200" b="1" dirty="0">
                <a:solidFill>
                  <a:schemeClr val="bg1"/>
                </a:solidFill>
              </a:rPr>
              <a:t>Programa </a:t>
            </a:r>
            <a:br>
              <a:rPr lang="es-ES" sz="3200" b="1" dirty="0">
                <a:solidFill>
                  <a:schemeClr val="bg1"/>
                </a:solidFill>
              </a:rPr>
            </a:br>
            <a:r>
              <a:rPr lang="es-ES" sz="3200" b="1" dirty="0">
                <a:solidFill>
                  <a:schemeClr val="bg1"/>
                </a:solidFill>
              </a:rPr>
              <a:t>de Estudios Longitudinales</a:t>
            </a:r>
          </a:p>
        </p:txBody>
      </p:sp>
      <p:graphicFrame>
        <p:nvGraphicFramePr>
          <p:cNvPr id="5" name="Marcador de contenido 3">
            <a:extLst>
              <a:ext uri="{FF2B5EF4-FFF2-40B4-BE49-F238E27FC236}">
                <a16:creationId xmlns:a16="http://schemas.microsoft.com/office/drawing/2014/main" id="{4B25423E-B74A-EB4F-9648-FBF369C876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8698556"/>
              </p:ext>
            </p:extLst>
          </p:nvPr>
        </p:nvGraphicFramePr>
        <p:xfrm>
          <a:off x="6256338" y="1703294"/>
          <a:ext cx="5476875" cy="4486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322566" y="3178837"/>
            <a:ext cx="4536090" cy="3011056"/>
          </a:xfrm>
        </p:spPr>
        <p:txBody>
          <a:bodyPr>
            <a:normAutofit/>
          </a:bodyPr>
          <a:lstStyle/>
          <a:p>
            <a:pPr marL="342900" indent="-342900" algn="just">
              <a:buFont typeface="Wingdings" charset="2"/>
              <a:buChar char="§"/>
            </a:pPr>
            <a:r>
              <a:rPr lang="es-ES" sz="2200" dirty="0">
                <a:solidFill>
                  <a:schemeClr val="bg1"/>
                </a:solidFill>
              </a:rPr>
              <a:t>El Programa Gramáticas de la Juventud aborda el estudio del proceso de inserción laboral de la juventud a través de la aplicación de investigaciones sobre la transición educación – trabajo en distintas generaciones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FA6675C-759E-8647-9910-8F15D121B784}"/>
              </a:ext>
            </a:extLst>
          </p:cNvPr>
          <p:cNvSpPr txBox="1"/>
          <p:nvPr/>
        </p:nvSpPr>
        <p:spPr>
          <a:xfrm>
            <a:off x="6138555" y="685800"/>
            <a:ext cx="5386924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s-ES_tradnl" sz="2400" b="1" dirty="0"/>
              <a:t>Trayectorias de laborales de las mujeres</a:t>
            </a:r>
          </a:p>
          <a:p>
            <a:pPr algn="r"/>
            <a:r>
              <a:rPr lang="es-ES_tradnl" sz="2400" b="1" dirty="0"/>
              <a:t>G 99</a:t>
            </a:r>
          </a:p>
        </p:txBody>
      </p:sp>
    </p:spTree>
    <p:extLst>
      <p:ext uri="{BB962C8B-B14F-4D97-AF65-F5344CB8AC3E}">
        <p14:creationId xmlns:p14="http://schemas.microsoft.com/office/powerpoint/2010/main" val="3877610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4FB9CBD-1CCB-7042-8A10-860FE5005F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4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438150"/>
            <a:ext cx="10433690" cy="676666"/>
          </a:xfrm>
          <a:solidFill>
            <a:schemeClr val="tx2">
              <a:lumMod val="75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sz="3200" b="1" dirty="0">
                <a:latin typeface="+mj-lt"/>
                <a:cs typeface="Stencil"/>
              </a:rPr>
              <a:t>4º Revolución Industrial</a:t>
            </a:r>
            <a:endParaRPr lang="es-ES_tradnl" sz="3200" b="1" dirty="0">
              <a:latin typeface="+mj-lt"/>
              <a:cs typeface="Stencil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1348849"/>
            <a:ext cx="5316071" cy="532089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ES" sz="2400" b="1" dirty="0">
                <a:solidFill>
                  <a:schemeClr val="tx1"/>
                </a:solidFill>
              </a:rPr>
              <a:t>Distintos factores influyen en los procesos de </a:t>
            </a:r>
            <a:r>
              <a:rPr lang="es-ES" sz="2400" b="1" dirty="0" err="1">
                <a:solidFill>
                  <a:schemeClr val="tx1"/>
                </a:solidFill>
              </a:rPr>
              <a:t>automotización</a:t>
            </a:r>
            <a:r>
              <a:rPr lang="es-ES" sz="2400" b="1" dirty="0">
                <a:solidFill>
                  <a:schemeClr val="tx1"/>
                </a:solidFill>
              </a:rPr>
              <a:t> y robotización: </a:t>
            </a:r>
          </a:p>
          <a:p>
            <a:pPr algn="just"/>
            <a:r>
              <a:rPr lang="es-ES" sz="2400" b="1" dirty="0">
                <a:solidFill>
                  <a:schemeClr val="tx1"/>
                </a:solidFill>
              </a:rPr>
              <a:t>Las estrategias empresariales: incremento de calidad o reducción de costos</a:t>
            </a:r>
          </a:p>
          <a:p>
            <a:pPr algn="just"/>
            <a:r>
              <a:rPr lang="es-ES" sz="2400" b="1" dirty="0">
                <a:solidFill>
                  <a:schemeClr val="tx1"/>
                </a:solidFill>
              </a:rPr>
              <a:t>La organización sectorial de la producción y del trabajo</a:t>
            </a:r>
          </a:p>
          <a:p>
            <a:pPr algn="just"/>
            <a:r>
              <a:rPr lang="es-ES" sz="2400" b="1" dirty="0">
                <a:solidFill>
                  <a:schemeClr val="tx1"/>
                </a:solidFill>
              </a:rPr>
              <a:t>La rentabilidad económica de las inversiones</a:t>
            </a:r>
          </a:p>
          <a:p>
            <a:pPr algn="just"/>
            <a:r>
              <a:rPr lang="es-ES" sz="2400" b="1" dirty="0">
                <a:solidFill>
                  <a:schemeClr val="tx1"/>
                </a:solidFill>
              </a:rPr>
              <a:t>Los mercados laborales y los factores institucionales del trabajo. </a:t>
            </a:r>
          </a:p>
          <a:p>
            <a:pPr algn="just"/>
            <a:endParaRPr lang="es-ES" sz="2400" b="1" dirty="0">
              <a:solidFill>
                <a:schemeClr val="tx1"/>
              </a:solidFill>
            </a:endParaRPr>
          </a:p>
        </p:txBody>
      </p:sp>
      <p:sp>
        <p:nvSpPr>
          <p:cNvPr id="6" name="Flecha derecha 5">
            <a:extLst>
              <a:ext uri="{FF2B5EF4-FFF2-40B4-BE49-F238E27FC236}">
                <a16:creationId xmlns:a16="http://schemas.microsoft.com/office/drawing/2014/main" id="{D09CBEA7-4830-694D-9A7A-592A454A3F84}"/>
              </a:ext>
            </a:extLst>
          </p:cNvPr>
          <p:cNvSpPr/>
          <p:nvPr/>
        </p:nvSpPr>
        <p:spPr>
          <a:xfrm>
            <a:off x="7404847" y="1721224"/>
            <a:ext cx="932329" cy="4536141"/>
          </a:xfrm>
          <a:prstGeom prst="rightArrow">
            <a:avLst/>
          </a:prstGeom>
          <a:ln>
            <a:solidFill>
              <a:schemeClr val="accent1">
                <a:shade val="50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7E1C4ED-D7F8-B542-86D3-9D2348E38159}"/>
              </a:ext>
            </a:extLst>
          </p:cNvPr>
          <p:cNvSpPr txBox="1"/>
          <p:nvPr/>
        </p:nvSpPr>
        <p:spPr>
          <a:xfrm>
            <a:off x="8606118" y="1348849"/>
            <a:ext cx="2976283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/>
              <a:t>¿</a:t>
            </a:r>
            <a:r>
              <a:rPr lang="es-ES_tradnl" sz="2400" dirty="0" err="1"/>
              <a:t>Qu</a:t>
            </a:r>
            <a:r>
              <a:rPr lang="es-ES" sz="2400" dirty="0"/>
              <a:t>é nuevos saberes demanda </a:t>
            </a:r>
            <a:r>
              <a:rPr lang="es-ES_tradnl" sz="2400" dirty="0"/>
              <a:t>el cambio t</a:t>
            </a:r>
            <a:r>
              <a:rPr lang="es-ES" sz="2400" dirty="0" err="1"/>
              <a:t>écnológico</a:t>
            </a:r>
            <a:r>
              <a:rPr lang="es-ES_tradnl" sz="2400" dirty="0"/>
              <a:t>?</a:t>
            </a:r>
            <a:endParaRPr lang="es-ES" sz="2400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5E0582A-5199-E146-B7D6-369F14F32D40}"/>
              </a:ext>
            </a:extLst>
          </p:cNvPr>
          <p:cNvSpPr txBox="1"/>
          <p:nvPr/>
        </p:nvSpPr>
        <p:spPr>
          <a:xfrm>
            <a:off x="8524611" y="4297361"/>
            <a:ext cx="347995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2400" dirty="0"/>
              <a:t>Habilidades blandas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2400" dirty="0" err="1"/>
              <a:t>Formaci</a:t>
            </a:r>
            <a:r>
              <a:rPr lang="es-ES" sz="2400" dirty="0" err="1"/>
              <a:t>ón</a:t>
            </a:r>
            <a:r>
              <a:rPr lang="es-ES" sz="2400" dirty="0"/>
              <a:t> a lo largo de la vida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Nuevos temas y ámbitos de negociación</a:t>
            </a:r>
            <a:endParaRPr lang="es-ES_tradnl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2400" dirty="0"/>
          </a:p>
        </p:txBody>
      </p:sp>
    </p:spTree>
    <p:extLst>
      <p:ext uri="{BB962C8B-B14F-4D97-AF65-F5344CB8AC3E}">
        <p14:creationId xmlns:p14="http://schemas.microsoft.com/office/powerpoint/2010/main" val="20338068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9E57EC-5104-3D48-B0A1-A57EB2608F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8245" y="1725028"/>
            <a:ext cx="10820400" cy="3683392"/>
          </a:xfrm>
        </p:spPr>
        <p:txBody>
          <a:bodyPr>
            <a:normAutofit/>
          </a:bodyPr>
          <a:lstStyle/>
          <a:p>
            <a:r>
              <a:rPr lang="es-AR" sz="2400" b="1" dirty="0"/>
              <a:t>Las trabajadoras podrán mejorar el equilibrio entre empleo y vida personal, así como a mantener horarios de trabajo más flexibles.</a:t>
            </a:r>
          </a:p>
          <a:p>
            <a:r>
              <a:rPr lang="es-AR" sz="2400" b="1" dirty="0"/>
              <a:t>Los trabajadoras tendr</a:t>
            </a:r>
            <a:r>
              <a:rPr lang="es-ES" sz="2400" b="1" dirty="0"/>
              <a:t>á</a:t>
            </a:r>
            <a:r>
              <a:rPr lang="es-AR" sz="2400" b="1" dirty="0"/>
              <a:t>n que invertir m</a:t>
            </a:r>
            <a:r>
              <a:rPr lang="es-ES" sz="2400" b="1" dirty="0" err="1"/>
              <a:t>ás</a:t>
            </a:r>
            <a:r>
              <a:rPr lang="es-ES" sz="2400" b="1" dirty="0"/>
              <a:t> tiempo</a:t>
            </a:r>
            <a:r>
              <a:rPr lang="es-AR" sz="2400" b="1" dirty="0"/>
              <a:t> en formación y aprendizaje permanente.</a:t>
            </a:r>
          </a:p>
          <a:p>
            <a:pPr marL="0" indent="0">
              <a:buNone/>
            </a:pPr>
            <a:endParaRPr lang="es-AR" sz="2400" b="1" dirty="0"/>
          </a:p>
          <a:p>
            <a:pPr marL="0" indent="0">
              <a:buNone/>
            </a:pPr>
            <a:r>
              <a:rPr lang="es-AR" sz="2400" b="1" dirty="0">
                <a:solidFill>
                  <a:schemeClr val="accent1">
                    <a:lumMod val="75000"/>
                  </a:schemeClr>
                </a:solidFill>
              </a:rPr>
              <a:t>PERO TAMBI</a:t>
            </a:r>
            <a:r>
              <a:rPr lang="es-ES" sz="2400" b="1" dirty="0">
                <a:solidFill>
                  <a:schemeClr val="accent1">
                    <a:lumMod val="75000"/>
                  </a:schemeClr>
                </a:solidFill>
              </a:rPr>
              <a:t>ÉN: </a:t>
            </a:r>
            <a:endParaRPr lang="es-AR" sz="2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AR" sz="2400" b="1" dirty="0"/>
              <a:t>Se podr</a:t>
            </a:r>
            <a:r>
              <a:rPr lang="es-ES" sz="2400" b="1" dirty="0" err="1"/>
              <a:t>án</a:t>
            </a:r>
            <a:r>
              <a:rPr lang="es-ES" sz="2400" b="1" dirty="0"/>
              <a:t> profundizar </a:t>
            </a:r>
            <a:r>
              <a:rPr lang="es-AR" sz="2400" b="1" dirty="0"/>
              <a:t>las brechas tecnológicas y la segmentaci</a:t>
            </a:r>
            <a:r>
              <a:rPr lang="es-ES" sz="2400" b="1" dirty="0" err="1"/>
              <a:t>ón</a:t>
            </a:r>
            <a:r>
              <a:rPr lang="es-ES" sz="2400" b="1" dirty="0"/>
              <a:t> por género</a:t>
            </a:r>
            <a:endParaRPr lang="es-AR" sz="2400" b="1" dirty="0"/>
          </a:p>
          <a:p>
            <a:r>
              <a:rPr lang="es-ES" sz="2400" b="1" dirty="0"/>
              <a:t>Se podrán profundizar </a:t>
            </a:r>
            <a:r>
              <a:rPr lang="es-AR" sz="2400" b="1" dirty="0"/>
              <a:t>segregación y la desigualdad en las tareas de cuidado</a:t>
            </a:r>
            <a:endParaRPr lang="es-AR" sz="2400" dirty="0"/>
          </a:p>
          <a:p>
            <a:pPr marL="0" indent="0">
              <a:buNone/>
            </a:pPr>
            <a:endParaRPr lang="es-AR" dirty="0"/>
          </a:p>
          <a:p>
            <a:pPr marL="0" indent="0">
              <a:buNone/>
            </a:pPr>
            <a:endParaRPr lang="es-ES_tradnl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7AC1D5D3-F4CF-7D47-9750-2073FCD4EDA5}"/>
              </a:ext>
            </a:extLst>
          </p:cNvPr>
          <p:cNvSpPr txBox="1">
            <a:spLocks/>
          </p:cNvSpPr>
          <p:nvPr/>
        </p:nvSpPr>
        <p:spPr>
          <a:xfrm>
            <a:off x="1178245" y="438150"/>
            <a:ext cx="10627045" cy="676666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200" b="1" dirty="0">
                <a:latin typeface="+mj-lt"/>
                <a:cs typeface="Stencil"/>
              </a:rPr>
              <a:t>¿Impactos de la digitalización entre las mujeres?</a:t>
            </a:r>
            <a:endParaRPr lang="es-ES_tradnl" sz="3200" b="1" dirty="0">
              <a:latin typeface="+mj-lt"/>
              <a:cs typeface="Stencil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1A58D5D-FE98-F64E-ADF9-4C6191739C4C}"/>
              </a:ext>
            </a:extLst>
          </p:cNvPr>
          <p:cNvSpPr txBox="1"/>
          <p:nvPr/>
        </p:nvSpPr>
        <p:spPr>
          <a:xfrm>
            <a:off x="1111623" y="6344445"/>
            <a:ext cx="9466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https://</a:t>
            </a:r>
            <a:r>
              <a:rPr lang="es-ES_tradnl" dirty="0" err="1"/>
              <a:t>www.uniglobalunion.org</a:t>
            </a:r>
            <a:r>
              <a:rPr lang="es-ES_tradnl" dirty="0"/>
              <a:t>/</a:t>
            </a:r>
            <a:r>
              <a:rPr lang="es-ES_tradnl" dirty="0" err="1"/>
              <a:t>sites</a:t>
            </a:r>
            <a:r>
              <a:rPr lang="es-ES_tradnl" dirty="0"/>
              <a:t>/default/files/files/</a:t>
            </a:r>
            <a:r>
              <a:rPr lang="es-ES_tradnl" dirty="0" err="1"/>
              <a:t>news</a:t>
            </a:r>
            <a:r>
              <a:rPr lang="es-ES_tradnl" dirty="0"/>
              <a:t>/</a:t>
            </a:r>
            <a:r>
              <a:rPr lang="es-ES_tradnl" dirty="0" err="1"/>
              <a:t>digitalization</a:t>
            </a:r>
            <a:r>
              <a:rPr lang="es-ES_tradnl" dirty="0"/>
              <a:t>_-_</a:t>
            </a:r>
            <a:r>
              <a:rPr lang="es-ES_tradnl" dirty="0" err="1"/>
              <a:t>sp.pdf</a:t>
            </a:r>
            <a:endParaRPr lang="es-ES_tradnl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58A72EF-53F4-8C44-8D4E-776B2D786B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1865" y="5543451"/>
            <a:ext cx="2538198" cy="888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1878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889A0CED-4460-454D-B90E-CD126C043F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59980" y="671668"/>
            <a:ext cx="9809018" cy="57524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200" b="1" dirty="0">
                <a:latin typeface="+mj-lt"/>
                <a:cs typeface="Stencil"/>
              </a:rPr>
              <a:t>Desafíos frente a la digitalización</a:t>
            </a:r>
            <a:endParaRPr lang="es-ES_tradnl" sz="3200" b="1" dirty="0">
              <a:latin typeface="+mj-lt"/>
              <a:cs typeface="Stencil"/>
            </a:endParaRP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A96ADA5B-E6D1-BF43-8981-9835729AD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9435" y="1548516"/>
            <a:ext cx="4443984" cy="527028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s-ES_tradnl" dirty="0"/>
              <a:t>Pol</a:t>
            </a:r>
            <a:r>
              <a:rPr lang="es-ES" dirty="0" err="1"/>
              <a:t>íticas</a:t>
            </a:r>
            <a:r>
              <a:rPr lang="es-ES" dirty="0"/>
              <a:t> Públicas</a:t>
            </a:r>
            <a:endParaRPr lang="es-ES_tradnl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7B32CE0-C77B-5E49-9427-F3DFD04B1B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59979" y="2515431"/>
            <a:ext cx="4800245" cy="3611049"/>
          </a:xfrm>
        </p:spPr>
        <p:txBody>
          <a:bodyPr>
            <a:normAutofit fontScale="25000" lnSpcReduction="20000"/>
          </a:bodyPr>
          <a:lstStyle/>
          <a:p>
            <a:pPr marL="342900" indent="-342900">
              <a:spcAft>
                <a:spcPts val="1200"/>
              </a:spcAft>
              <a:buFont typeface="Wingdings" pitchFamily="2" charset="2"/>
              <a:buChar char="ü"/>
            </a:pPr>
            <a:r>
              <a:rPr lang="es-ES_tradnl" sz="7200" b="1" dirty="0"/>
              <a:t>Trabajar en los </a:t>
            </a:r>
            <a:r>
              <a:rPr lang="es-ES_tradnl" sz="7200" b="1" dirty="0" err="1"/>
              <a:t>diagn</a:t>
            </a:r>
            <a:r>
              <a:rPr lang="es-ES" sz="7200" b="1" dirty="0" err="1"/>
              <a:t>ósticos</a:t>
            </a:r>
            <a:r>
              <a:rPr lang="es-ES" sz="7200" b="1" dirty="0"/>
              <a:t> y medir las brechas de género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ü"/>
            </a:pPr>
            <a:r>
              <a:rPr lang="es-ES" sz="7200" b="1" dirty="0"/>
              <a:t>Promover la deconstrucción de los roles de género patriarcales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ü"/>
            </a:pPr>
            <a:r>
              <a:rPr lang="es-ES" sz="7200" b="1" dirty="0"/>
              <a:t>Desarrollar acciones que promuevan la re-organización social de los cuidados en dirección a la </a:t>
            </a:r>
            <a:r>
              <a:rPr lang="es-ES" sz="7200" b="1" dirty="0" err="1"/>
              <a:t>co</a:t>
            </a:r>
            <a:r>
              <a:rPr lang="es-ES" sz="7200" b="1" dirty="0"/>
              <a:t>-responsabilidad 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ü"/>
            </a:pPr>
            <a:r>
              <a:rPr lang="es-ES" sz="7200" b="1" dirty="0"/>
              <a:t>Generar propuestas participativas y nuevos ámbitos de negociación 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ü"/>
            </a:pPr>
            <a:r>
              <a:rPr lang="es-ES" sz="7200" b="1" dirty="0"/>
              <a:t>Promover nuevas formas de asociación y agregación de intereses</a:t>
            </a:r>
          </a:p>
          <a:p>
            <a:endParaRPr lang="es-ES_tradnl" dirty="0"/>
          </a:p>
        </p:txBody>
      </p:sp>
      <p:sp>
        <p:nvSpPr>
          <p:cNvPr id="5" name="Marcador de posición de texto 4">
            <a:extLst>
              <a:ext uri="{FF2B5EF4-FFF2-40B4-BE49-F238E27FC236}">
                <a16:creationId xmlns:a16="http://schemas.microsoft.com/office/drawing/2014/main" id="{92919D50-E7D9-014B-A3FB-E7703275FA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2134" y="1548517"/>
            <a:ext cx="4443984" cy="527028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s-ES_tradnl" dirty="0" err="1"/>
              <a:t>Desaf</a:t>
            </a:r>
            <a:r>
              <a:rPr lang="es-ES" dirty="0" err="1"/>
              <a:t>íos</a:t>
            </a:r>
            <a:r>
              <a:rPr lang="es-ES" dirty="0"/>
              <a:t> de la educación</a:t>
            </a:r>
            <a:endParaRPr lang="es-ES_tradnl" dirty="0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6077F59-9138-0748-8FCC-A92490AEC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2134" y="2515431"/>
            <a:ext cx="4626864" cy="3611049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ü"/>
            </a:pPr>
            <a:r>
              <a:rPr lang="es-ES_tradnl" sz="1900" b="1" dirty="0"/>
              <a:t>Habilidades blandas/conocimientos socialmente relevantes: ESI</a:t>
            </a:r>
          </a:p>
          <a:p>
            <a:pPr>
              <a:buFont typeface="Wingdings" pitchFamily="2" charset="2"/>
              <a:buChar char="ü"/>
            </a:pPr>
            <a:r>
              <a:rPr lang="es-ES_tradnl" sz="1900" b="1" dirty="0"/>
              <a:t>Desarrollo curricular con perspectiva de g</a:t>
            </a:r>
            <a:r>
              <a:rPr lang="es-ES" sz="1900" b="1" dirty="0" err="1"/>
              <a:t>énero</a:t>
            </a:r>
            <a:r>
              <a:rPr lang="es-ES" sz="1900" b="1" dirty="0"/>
              <a:t>: </a:t>
            </a:r>
            <a:r>
              <a:rPr lang="es-ES" sz="1900" b="1" dirty="0" err="1"/>
              <a:t>descostrucción</a:t>
            </a:r>
            <a:r>
              <a:rPr lang="es-ES" sz="1900" b="1" dirty="0"/>
              <a:t> de las figuras patriarcales</a:t>
            </a:r>
            <a:endParaRPr lang="es-ES_tradnl" sz="1900" b="1" dirty="0"/>
          </a:p>
          <a:p>
            <a:pPr>
              <a:spcAft>
                <a:spcPts val="1200"/>
              </a:spcAft>
              <a:buFont typeface="Wingdings" pitchFamily="2" charset="2"/>
              <a:buChar char="ü"/>
            </a:pPr>
            <a:r>
              <a:rPr lang="es-ES" sz="1900" b="1" dirty="0"/>
              <a:t>Promover la participación de mujeres en el espacio público</a:t>
            </a:r>
          </a:p>
          <a:p>
            <a:pPr>
              <a:spcAft>
                <a:spcPts val="1200"/>
              </a:spcAft>
              <a:buFont typeface="Wingdings" pitchFamily="2" charset="2"/>
              <a:buChar char="ü"/>
            </a:pPr>
            <a:r>
              <a:rPr lang="es-ES" sz="1900" b="1" dirty="0"/>
              <a:t>Promocionar la participación de las mujeres en la educación técnica y profesional</a:t>
            </a:r>
          </a:p>
          <a:p>
            <a:pPr>
              <a:spcAft>
                <a:spcPts val="1200"/>
              </a:spcAft>
              <a:buFont typeface="Wingdings" pitchFamily="2" charset="2"/>
              <a:buChar char="ü"/>
            </a:pPr>
            <a:r>
              <a:rPr lang="es-ES" sz="1900" b="1" dirty="0"/>
              <a:t>Trabajar en programas de aprendizaje permanentes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ü"/>
            </a:pP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804386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14D208-CB65-7145-8264-12B657C4A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4800" b="1" dirty="0"/>
              <a:t>MUCHAS GRACIAS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39493A6C-C4BF-2A47-94F3-B2B8D663A2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ES_tradnl" sz="3600" b="1" dirty="0"/>
              <a:t>ANA MIRANDA</a:t>
            </a:r>
          </a:p>
          <a:p>
            <a:r>
              <a:rPr lang="es-AR" dirty="0">
                <a:hlinkClick r:id="rId2"/>
              </a:rPr>
              <a:t>https://programajuventudflacso.wordpress.com</a:t>
            </a:r>
            <a:br>
              <a:rPr lang="es-AR" dirty="0"/>
            </a:br>
            <a:r>
              <a:rPr lang="es-AR" dirty="0">
                <a:hlinkClick r:id="rId3"/>
              </a:rPr>
              <a:t>http://flacso.org.ar/formacion-academica/maestria-en-estudios-y-relaciones-del-trabajo/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574549749"/>
      </p:ext>
    </p:extLst>
  </p:cSld>
  <p:clrMapOvr>
    <a:masterClrMapping/>
  </p:clrMapOvr>
</p:sld>
</file>

<file path=ppt/theme/theme1.xml><?xml version="1.0" encoding="utf-8"?>
<a:theme xmlns:a="http://schemas.openxmlformats.org/drawingml/2006/main" name="Recorte">
  <a:themeElements>
    <a:clrScheme name="Violeta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Recorte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Recort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{B07FFAC5-F70D-AC45-BBCC-F44224983FA0}tf10001072</Template>
  <TotalTime>6705</TotalTime>
  <Words>899</Words>
  <Application>Microsoft Macintosh PowerPoint</Application>
  <PresentationFormat>Panorámica</PresentationFormat>
  <Paragraphs>97</Paragraphs>
  <Slides>14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1" baseType="lpstr">
      <vt:lpstr>Arial</vt:lpstr>
      <vt:lpstr>Arial Black</vt:lpstr>
      <vt:lpstr>Calibri</vt:lpstr>
      <vt:lpstr>Franklin Gothic Book</vt:lpstr>
      <vt:lpstr>Stencil</vt:lpstr>
      <vt:lpstr>Wingdings</vt:lpstr>
      <vt:lpstr>Recorte</vt:lpstr>
      <vt:lpstr>el vínculo entre  la educación y el  trabajo  desde la perspectiva de género </vt:lpstr>
      <vt:lpstr>La educación es una inversión </vt:lpstr>
      <vt:lpstr>La educación es una pantalla </vt:lpstr>
      <vt:lpstr>La educación no es neutral</vt:lpstr>
      <vt:lpstr>La educación, el mundo del trabajo y la juventud</vt:lpstr>
      <vt:lpstr>Los cambios en la relación entre la educación y el trabajo</vt:lpstr>
      <vt:lpstr>Diversificación de las trayectorias</vt:lpstr>
      <vt:lpstr>Presentación de PowerPoint</vt:lpstr>
      <vt:lpstr>Perspectiva de género</vt:lpstr>
      <vt:lpstr>Programa  de Estudios Longitudinales</vt:lpstr>
      <vt:lpstr>4º Revolución Industrial</vt:lpstr>
      <vt:lpstr>Presentación de PowerPoint</vt:lpstr>
      <vt:lpstr>Desafíos frente a la digitalización</vt:lpstr>
      <vt:lpstr>MUCHAS 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El proceso de inserción laboral sobre principios de siglo 21: Debates sobre la precariedad en las ocupaciones de la juventud</dc:title>
  <dc:creator>Usuario de Microsoft Office</dc:creator>
  <cp:lastModifiedBy>Microsoft Office User</cp:lastModifiedBy>
  <cp:revision>103</cp:revision>
  <cp:lastPrinted>2016-06-02T13:42:21Z</cp:lastPrinted>
  <dcterms:created xsi:type="dcterms:W3CDTF">2016-05-24T14:34:16Z</dcterms:created>
  <dcterms:modified xsi:type="dcterms:W3CDTF">2020-03-02T14:38:22Z</dcterms:modified>
</cp:coreProperties>
</file>